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3" r:id="rId9"/>
    <p:sldId id="266" r:id="rId10"/>
    <p:sldId id="264" r:id="rId11"/>
    <p:sldId id="267" r:id="rId12"/>
    <p:sldId id="265" r:id="rId13"/>
    <p:sldId id="268" r:id="rId14"/>
    <p:sldId id="269" r:id="rId15"/>
    <p:sldId id="270" r:id="rId16"/>
    <p:sldId id="271" r:id="rId17"/>
    <p:sldId id="272" r:id="rId18"/>
  </p:sldIdLst>
  <p:sldSz cx="14630400" cy="8229600"/>
  <p:notesSz cx="8229600" cy="14630400"/>
  <p:embeddedFontLst>
    <p:embeddedFont>
      <p:font typeface="Consolas" panose="020B0609020204030204" pitchFamily="49" charset="0"/>
      <p:regular r:id="rId20"/>
      <p:bold r:id="rId21"/>
      <p:italic r:id="rId22"/>
      <p:boldItalic r:id="rId23"/>
    </p:embeddedFont>
    <p:embeddedFont>
      <p:font typeface="Montserrat Bold" panose="020B0604020202020204" charset="0"/>
      <p:bold r:id="rId24"/>
    </p:embeddedFont>
    <p:embeddedFont>
      <p:font typeface="Source Sans 3" panose="020B0604020202020204" charset="0"/>
      <p:regular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9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100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845316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171411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116646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405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494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560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805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495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50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340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204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2074711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910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73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1/26/2026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3932832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1/26/2026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593720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1/26/2026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291040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1/26/2026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154313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1/26/2026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115620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1655634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487618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1/26/2026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4359801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alpha val="80000"/>
            </a:srgbClr>
          </a:solidFill>
          <a:ln/>
        </p:spPr>
        <p:txBody>
          <a:bodyPr/>
          <a:lstStyle/>
          <a:p>
            <a:endParaRPr lang="en-US"/>
          </a:p>
        </p:txBody>
      </p:sp>
      <p:sp>
        <p:nvSpPr>
          <p:cNvPr id="4" name="Text 1"/>
          <p:cNvSpPr/>
          <p:nvPr/>
        </p:nvSpPr>
        <p:spPr>
          <a:xfrm>
            <a:off x="5383558" y="1478264"/>
            <a:ext cx="8863383" cy="1402556"/>
          </a:xfrm>
          <a:prstGeom prst="rect">
            <a:avLst/>
          </a:prstGeom>
          <a:noFill/>
          <a:ln/>
        </p:spPr>
        <p:txBody>
          <a:bodyPr wrap="square" lIns="0" tIns="0" rIns="0" bIns="0" rtlCol="0" anchor="t"/>
          <a:lstStyle/>
          <a:p>
            <a:pPr marL="0" indent="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Airline Operations &amp; Passenger</a:t>
            </a:r>
          </a:p>
          <a:p>
            <a:pPr marL="0" indent="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Experience Analysis</a:t>
            </a:r>
            <a:endParaRPr lang="en-US" sz="4400" dirty="0"/>
          </a:p>
        </p:txBody>
      </p:sp>
      <p:sp>
        <p:nvSpPr>
          <p:cNvPr id="5" name="Text 2"/>
          <p:cNvSpPr/>
          <p:nvPr/>
        </p:nvSpPr>
        <p:spPr>
          <a:xfrm>
            <a:off x="5383557" y="3741596"/>
            <a:ext cx="8199313" cy="1813613"/>
          </a:xfrm>
          <a:prstGeom prst="rect">
            <a:avLst/>
          </a:prstGeom>
          <a:noFill/>
          <a:ln/>
        </p:spPr>
        <p:txBody>
          <a:bodyPr wrap="none" lIns="0" tIns="0" rIns="0" bIns="0" rtlCol="0" anchor="t"/>
          <a:lstStyle/>
          <a:p>
            <a:pPr>
              <a:lnSpc>
                <a:spcPct val="150000"/>
              </a:lnSpc>
            </a:pPr>
            <a:r>
              <a:rPr lang="en-US" sz="1600" b="1" dirty="0">
                <a:solidFill>
                  <a:srgbClr val="FFFFFF"/>
                </a:solidFill>
                <a:latin typeface="Montserrat Bold" pitchFamily="34" charset="0"/>
                <a:ea typeface="Montserrat Bold" pitchFamily="34" charset="-122"/>
                <a:cs typeface="Montserrat Bold" pitchFamily="34" charset="-120"/>
              </a:rPr>
              <a:t>An end-to-end airline operations analysis using Python</a:t>
            </a:r>
          </a:p>
          <a:p>
            <a:pPr>
              <a:lnSpc>
                <a:spcPct val="150000"/>
              </a:lnSpc>
            </a:pPr>
            <a:r>
              <a:rPr lang="en-US" sz="1600" b="1" dirty="0">
                <a:solidFill>
                  <a:srgbClr val="FFFFFF"/>
                </a:solidFill>
                <a:latin typeface="Montserrat Bold" pitchFamily="34" charset="0"/>
                <a:ea typeface="Montserrat Bold" pitchFamily="34" charset="-122"/>
                <a:cs typeface="Montserrat Bold" pitchFamily="34" charset="-120"/>
              </a:rPr>
              <a:t>(NumPy, Pandas, Matplotlib) to study flight delays, regional and</a:t>
            </a:r>
          </a:p>
          <a:p>
            <a:pPr>
              <a:lnSpc>
                <a:spcPct val="150000"/>
              </a:lnSpc>
            </a:pPr>
            <a:r>
              <a:rPr lang="en-US" sz="1600" b="1" dirty="0">
                <a:solidFill>
                  <a:srgbClr val="FFFFFF"/>
                </a:solidFill>
                <a:latin typeface="Montserrat Bold" pitchFamily="34" charset="0"/>
                <a:ea typeface="Montserrat Bold" pitchFamily="34" charset="-122"/>
                <a:cs typeface="Montserrat Bold" pitchFamily="34" charset="-120"/>
              </a:rPr>
              <a:t>seasonal patterns, and passenger impact, supported by a clear</a:t>
            </a:r>
          </a:p>
          <a:p>
            <a:pPr>
              <a:lnSpc>
                <a:spcPct val="150000"/>
              </a:lnSpc>
            </a:pPr>
            <a:r>
              <a:rPr lang="en-US" sz="1600" b="1" dirty="0">
                <a:solidFill>
                  <a:srgbClr val="FFFFFF"/>
                </a:solidFill>
                <a:latin typeface="Montserrat Bold" pitchFamily="34" charset="0"/>
                <a:ea typeface="Montserrat Bold" pitchFamily="34" charset="-122"/>
                <a:cs typeface="Montserrat Bold" pitchFamily="34" charset="-120"/>
              </a:rPr>
              <a:t>dashboard for operational decision-making.</a:t>
            </a:r>
          </a:p>
        </p:txBody>
      </p:sp>
      <p:pic>
        <p:nvPicPr>
          <p:cNvPr id="7" name="Picture 6">
            <a:extLst>
              <a:ext uri="{FF2B5EF4-FFF2-40B4-BE49-F238E27FC236}">
                <a16:creationId xmlns:a16="http://schemas.microsoft.com/office/drawing/2014/main" id="{53762FA6-1E65-21B7-4034-05EF2E03E5DE}"/>
              </a:ext>
            </a:extLst>
          </p:cNvPr>
          <p:cNvPicPr>
            <a:picLocks noChangeAspect="1"/>
          </p:cNvPicPr>
          <p:nvPr/>
        </p:nvPicPr>
        <p:blipFill>
          <a:blip r:embed="rId4"/>
          <a:srcRect l="16047" t="-1308" r="54569" b="1308"/>
          <a:stretch>
            <a:fillRect/>
          </a:stretch>
        </p:blipFill>
        <p:spPr>
          <a:xfrm>
            <a:off x="-108789" y="-206476"/>
            <a:ext cx="4444816" cy="8436076"/>
          </a:xfrm>
          <a:prstGeom prst="rect">
            <a:avLst/>
          </a:prstGeom>
        </p:spPr>
      </p:pic>
      <p:sp>
        <p:nvSpPr>
          <p:cNvPr id="8" name="Text 2">
            <a:extLst>
              <a:ext uri="{FF2B5EF4-FFF2-40B4-BE49-F238E27FC236}">
                <a16:creationId xmlns:a16="http://schemas.microsoft.com/office/drawing/2014/main" id="{0DE38A17-A38A-94A9-5426-0056C150B9D3}"/>
              </a:ext>
            </a:extLst>
          </p:cNvPr>
          <p:cNvSpPr/>
          <p:nvPr/>
        </p:nvSpPr>
        <p:spPr>
          <a:xfrm>
            <a:off x="11326765" y="6751336"/>
            <a:ext cx="2256106" cy="698059"/>
          </a:xfrm>
          <a:prstGeom prst="rect">
            <a:avLst/>
          </a:prstGeom>
          <a:noFill/>
          <a:ln/>
        </p:spPr>
        <p:txBody>
          <a:bodyPr wrap="none" lIns="0" tIns="0" rIns="0" bIns="0" rtlCol="0" anchor="t"/>
          <a:lstStyle/>
          <a:p>
            <a:pPr>
              <a:lnSpc>
                <a:spcPct val="150000"/>
              </a:lnSpc>
            </a:pPr>
            <a:r>
              <a:rPr lang="en-US" sz="2000" b="1" dirty="0">
                <a:solidFill>
                  <a:srgbClr val="FFFFFF"/>
                </a:solidFill>
                <a:latin typeface="Montserrat Bold" pitchFamily="34" charset="0"/>
                <a:ea typeface="Montserrat Bold" pitchFamily="34" charset="-122"/>
                <a:cs typeface="Montserrat Bold" pitchFamily="34" charset="-120"/>
              </a:rPr>
              <a:t>SUPRATIM MAITY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1" name="Text 9"/>
          <p:cNvSpPr/>
          <p:nvPr/>
        </p:nvSpPr>
        <p:spPr>
          <a:xfrm>
            <a:off x="469702" y="493038"/>
            <a:ext cx="4057769" cy="227767"/>
          </a:xfrm>
          <a:prstGeom prst="rect">
            <a:avLst/>
          </a:prstGeom>
          <a:noFill/>
          <a:ln/>
        </p:spPr>
        <p:txBody>
          <a:bodyPr wrap="none" lIns="0" tIns="0" rIns="0" bIns="0" rtlCol="0" anchor="t"/>
          <a:lstStyle/>
          <a:p>
            <a:pPr marL="0" indent="0" algn="l">
              <a:lnSpc>
                <a:spcPts val="1750"/>
              </a:lnSpc>
              <a:buNone/>
            </a:pPr>
            <a:r>
              <a:rPr lang="en-US" sz="2550" b="1" dirty="0">
                <a:solidFill>
                  <a:srgbClr val="FFFFFF"/>
                </a:solidFill>
                <a:latin typeface="Montserrat Bold" pitchFamily="34" charset="0"/>
                <a:ea typeface="Montserrat Bold" pitchFamily="34" charset="-122"/>
                <a:cs typeface="Montserrat Bold" pitchFamily="34" charset="-120"/>
              </a:rPr>
              <a:t>13. Passenger Vulnerability (Senior Impact)</a:t>
            </a:r>
            <a:endParaRPr lang="en-US" sz="2550" dirty="0"/>
          </a:p>
        </p:txBody>
      </p:sp>
      <p:sp>
        <p:nvSpPr>
          <p:cNvPr id="13" name="Shape 11"/>
          <p:cNvSpPr/>
          <p:nvPr/>
        </p:nvSpPr>
        <p:spPr>
          <a:xfrm>
            <a:off x="465773" y="877668"/>
            <a:ext cx="13774579" cy="2806315"/>
          </a:xfrm>
          <a:prstGeom prst="roundRect">
            <a:avLst>
              <a:gd name="adj" fmla="val 1680"/>
            </a:avLst>
          </a:prstGeom>
          <a:solidFill>
            <a:srgbClr val="1E1F20"/>
          </a:solidFill>
          <a:ln/>
        </p:spPr>
        <p:txBody>
          <a:bodyPr/>
          <a:lstStyle/>
          <a:p>
            <a:endParaRPr lang="en-US"/>
          </a:p>
        </p:txBody>
      </p:sp>
      <p:sp>
        <p:nvSpPr>
          <p:cNvPr id="14" name="Text 12"/>
          <p:cNvSpPr/>
          <p:nvPr/>
        </p:nvSpPr>
        <p:spPr>
          <a:xfrm>
            <a:off x="545902" y="937796"/>
            <a:ext cx="13614321" cy="1274564"/>
          </a:xfrm>
          <a:prstGeom prst="rect">
            <a:avLst/>
          </a:prstGeom>
          <a:noFill/>
          <a:ln/>
        </p:spPr>
        <p:txBody>
          <a:bodyPr wrap="square" lIns="0" tIns="0" rIns="0" bIns="0" rtlCol="0" anchor="t"/>
          <a:lstStyle/>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 This code focuses only on senior and elderly passengers to see how their flights perform.</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pd.crosstab(</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df[df['age_group'].isin(['senior','elderly'])]['age_group'],</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df[df['age_group'].isin(['senior','elderly'])]['Flight Status'],</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normalize='index'</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 * 100</a:t>
            </a:r>
            <a:endParaRPr lang="en-US" sz="1600" dirty="0"/>
          </a:p>
        </p:txBody>
      </p:sp>
      <p:sp>
        <p:nvSpPr>
          <p:cNvPr id="15" name="Shape 13"/>
          <p:cNvSpPr/>
          <p:nvPr/>
        </p:nvSpPr>
        <p:spPr>
          <a:xfrm>
            <a:off x="465773" y="3800239"/>
            <a:ext cx="13766721" cy="17621"/>
          </a:xfrm>
          <a:prstGeom prst="rect">
            <a:avLst/>
          </a:prstGeom>
          <a:solidFill>
            <a:srgbClr val="E2E6E9">
              <a:alpha val="50000"/>
            </a:srgbClr>
          </a:solidFill>
          <a:ln/>
        </p:spPr>
        <p:txBody>
          <a:bodyPr/>
          <a:lstStyle/>
          <a:p>
            <a:endParaRPr lang="en-US"/>
          </a:p>
        </p:txBody>
      </p:sp>
      <p:sp>
        <p:nvSpPr>
          <p:cNvPr id="16" name="Text 14"/>
          <p:cNvSpPr/>
          <p:nvPr/>
        </p:nvSpPr>
        <p:spPr>
          <a:xfrm>
            <a:off x="469702" y="4069230"/>
            <a:ext cx="3093244" cy="227767"/>
          </a:xfrm>
          <a:prstGeom prst="rect">
            <a:avLst/>
          </a:prstGeom>
          <a:noFill/>
          <a:ln/>
        </p:spPr>
        <p:txBody>
          <a:bodyPr wrap="none" lIns="0" tIns="0" rIns="0" bIns="0" rtlCol="0" anchor="t"/>
          <a:lstStyle/>
          <a:p>
            <a:pPr marL="0" indent="0" algn="l">
              <a:lnSpc>
                <a:spcPts val="1750"/>
              </a:lnSpc>
              <a:buNone/>
            </a:pPr>
            <a:r>
              <a:rPr lang="en-US" sz="2550" b="1" dirty="0">
                <a:solidFill>
                  <a:srgbClr val="FFFFFF"/>
                </a:solidFill>
                <a:latin typeface="Montserrat Bold" pitchFamily="34" charset="0"/>
                <a:ea typeface="Montserrat Bold" pitchFamily="34" charset="-122"/>
                <a:cs typeface="Montserrat Bold" pitchFamily="34" charset="-120"/>
              </a:rPr>
              <a:t>14. Extreme Risk Zone Detection</a:t>
            </a:r>
            <a:endParaRPr lang="en-US" sz="2550" dirty="0"/>
          </a:p>
        </p:txBody>
      </p:sp>
      <p:sp>
        <p:nvSpPr>
          <p:cNvPr id="18" name="Shape 16"/>
          <p:cNvSpPr/>
          <p:nvPr/>
        </p:nvSpPr>
        <p:spPr>
          <a:xfrm>
            <a:off x="465773" y="4395632"/>
            <a:ext cx="13774579" cy="3288063"/>
          </a:xfrm>
          <a:prstGeom prst="roundRect">
            <a:avLst>
              <a:gd name="adj" fmla="val 1316"/>
            </a:avLst>
          </a:prstGeom>
          <a:solidFill>
            <a:srgbClr val="1E1F20"/>
          </a:solidFill>
          <a:ln/>
        </p:spPr>
        <p:txBody>
          <a:bodyPr/>
          <a:lstStyle/>
          <a:p>
            <a:endParaRPr lang="en-US"/>
          </a:p>
        </p:txBody>
      </p:sp>
      <p:sp>
        <p:nvSpPr>
          <p:cNvPr id="19" name="Text 17"/>
          <p:cNvSpPr/>
          <p:nvPr/>
        </p:nvSpPr>
        <p:spPr>
          <a:xfrm>
            <a:off x="545902" y="4523210"/>
            <a:ext cx="13614321" cy="1987003"/>
          </a:xfrm>
          <a:prstGeom prst="rect">
            <a:avLst/>
          </a:prstGeom>
          <a:noFill/>
          <a:ln/>
        </p:spPr>
        <p:txBody>
          <a:bodyPr wrap="square" lIns="0" tIns="0" rIns="0" bIns="0" rtlCol="0" anchor="t"/>
          <a:lstStyle/>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 This code identifies airports with the highest overall disruption risk.</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df['extreme_risk_flag'] = np.where(</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(df['delay_flag']==1) | (df['cancel_flag']==1),</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1, 0</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a:t>
            </a:r>
            <a:endParaRPr lang="en-US" sz="1600" dirty="0"/>
          </a:p>
          <a:p>
            <a:pPr marL="0" indent="0" algn="l">
              <a:buNone/>
            </a:pP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extreme_airports = df.groupby('Airport Name')['extreme_risk_flag'].mean() * 100</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extreme_airports.sort_values(ascending=False).head(10)</a:t>
            </a:r>
            <a:endParaRPr lang="en-US" sz="1600" dirty="0"/>
          </a:p>
        </p:txBody>
      </p:sp>
      <p:pic>
        <p:nvPicPr>
          <p:cNvPr id="31" name="Picture 30">
            <a:extLst>
              <a:ext uri="{FF2B5EF4-FFF2-40B4-BE49-F238E27FC236}">
                <a16:creationId xmlns:a16="http://schemas.microsoft.com/office/drawing/2014/main" id="{C0D9B150-CD53-5232-7BD3-2D4C81F22701}"/>
              </a:ext>
            </a:extLst>
          </p:cNvPr>
          <p:cNvPicPr>
            <a:picLocks noChangeAspect="1"/>
          </p:cNvPicPr>
          <p:nvPr/>
        </p:nvPicPr>
        <p:blipFill>
          <a:blip r:embed="rId3"/>
          <a:stretch>
            <a:fillRect/>
          </a:stretch>
        </p:blipFill>
        <p:spPr>
          <a:xfrm>
            <a:off x="10083618" y="1599701"/>
            <a:ext cx="3814550" cy="1480473"/>
          </a:xfrm>
          <a:prstGeom prst="rect">
            <a:avLst/>
          </a:prstGeom>
          <a:effectLst>
            <a:glow rad="228600">
              <a:schemeClr val="bg1">
                <a:lumMod val="50000"/>
                <a:lumOff val="50000"/>
                <a:alpha val="60000"/>
              </a:schemeClr>
            </a:glow>
          </a:effectLst>
        </p:spPr>
      </p:pic>
      <p:pic>
        <p:nvPicPr>
          <p:cNvPr id="33" name="Picture 32">
            <a:extLst>
              <a:ext uri="{FF2B5EF4-FFF2-40B4-BE49-F238E27FC236}">
                <a16:creationId xmlns:a16="http://schemas.microsoft.com/office/drawing/2014/main" id="{A3645271-9865-1D61-56AF-BCF2B4B718D4}"/>
              </a:ext>
            </a:extLst>
          </p:cNvPr>
          <p:cNvPicPr>
            <a:picLocks noChangeAspect="1"/>
          </p:cNvPicPr>
          <p:nvPr/>
        </p:nvPicPr>
        <p:blipFill>
          <a:blip r:embed="rId4"/>
          <a:stretch>
            <a:fillRect/>
          </a:stretch>
        </p:blipFill>
        <p:spPr>
          <a:xfrm>
            <a:off x="9873456" y="4837314"/>
            <a:ext cx="4024712" cy="2384547"/>
          </a:xfrm>
          <a:prstGeom prst="rect">
            <a:avLst/>
          </a:prstGeom>
          <a:effectLst>
            <a:glow rad="228600">
              <a:schemeClr val="bg1">
                <a:lumMod val="50000"/>
                <a:lumOff val="50000"/>
                <a:alpha val="60000"/>
              </a:schemeClr>
            </a:glow>
          </a:effectLst>
        </p:spPr>
      </p:pic>
      <p:sp>
        <p:nvSpPr>
          <p:cNvPr id="34" name="Rectangle: Rounded Corners 33">
            <a:extLst>
              <a:ext uri="{FF2B5EF4-FFF2-40B4-BE49-F238E27FC236}">
                <a16:creationId xmlns:a16="http://schemas.microsoft.com/office/drawing/2014/main" id="{A1DB0A35-4E47-E300-F041-C08801CAAF04}"/>
              </a:ext>
            </a:extLst>
          </p:cNvPr>
          <p:cNvSpPr/>
          <p:nvPr/>
        </p:nvSpPr>
        <p:spPr>
          <a:xfrm>
            <a:off x="8023517" y="2077042"/>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35" name="Rectangle: Rounded Corners 34">
            <a:extLst>
              <a:ext uri="{FF2B5EF4-FFF2-40B4-BE49-F238E27FC236}">
                <a16:creationId xmlns:a16="http://schemas.microsoft.com/office/drawing/2014/main" id="{DC04C640-FEB8-7FC9-9170-1C136C3200D1}"/>
              </a:ext>
            </a:extLst>
          </p:cNvPr>
          <p:cNvSpPr/>
          <p:nvPr/>
        </p:nvSpPr>
        <p:spPr>
          <a:xfrm>
            <a:off x="7709192" y="4994705"/>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19"/>
          <p:cNvSpPr/>
          <p:nvPr/>
        </p:nvSpPr>
        <p:spPr>
          <a:xfrm>
            <a:off x="435769" y="426839"/>
            <a:ext cx="3021449" cy="227767"/>
          </a:xfrm>
          <a:prstGeom prst="rect">
            <a:avLst/>
          </a:prstGeom>
          <a:noFill/>
          <a:ln/>
        </p:spPr>
        <p:txBody>
          <a:bodyPr wrap="none" lIns="0" tIns="0" rIns="0" bIns="0" rtlCol="0" anchor="t"/>
          <a:lstStyle/>
          <a:p>
            <a:pPr marL="0" indent="0" algn="l">
              <a:lnSpc>
                <a:spcPts val="1750"/>
              </a:lnSpc>
              <a:buNone/>
            </a:pPr>
            <a:r>
              <a:rPr lang="en-US" sz="2550" b="1" dirty="0">
                <a:solidFill>
                  <a:srgbClr val="FFFFFF"/>
                </a:solidFill>
                <a:latin typeface="Montserrat Bold" pitchFamily="34" charset="0"/>
                <a:ea typeface="Montserrat Bold" pitchFamily="34" charset="-122"/>
                <a:cs typeface="Montserrat Bold" pitchFamily="34" charset="-120"/>
              </a:rPr>
              <a:t>15. Composite Airline Risk Index</a:t>
            </a:r>
            <a:endParaRPr lang="en-US" sz="2550" dirty="0"/>
          </a:p>
        </p:txBody>
      </p:sp>
      <p:sp>
        <p:nvSpPr>
          <p:cNvPr id="23" name="Shape 21"/>
          <p:cNvSpPr/>
          <p:nvPr/>
        </p:nvSpPr>
        <p:spPr>
          <a:xfrm>
            <a:off x="431840" y="732710"/>
            <a:ext cx="13774579" cy="3172539"/>
          </a:xfrm>
          <a:prstGeom prst="roundRect">
            <a:avLst>
              <a:gd name="adj" fmla="val 1316"/>
            </a:avLst>
          </a:prstGeom>
          <a:solidFill>
            <a:srgbClr val="1E1F20"/>
          </a:solidFill>
          <a:ln/>
        </p:spPr>
        <p:txBody>
          <a:bodyPr/>
          <a:lstStyle/>
          <a:p>
            <a:endParaRPr lang="en-US"/>
          </a:p>
        </p:txBody>
      </p:sp>
      <p:sp>
        <p:nvSpPr>
          <p:cNvPr id="24" name="Text 22"/>
          <p:cNvSpPr/>
          <p:nvPr/>
        </p:nvSpPr>
        <p:spPr>
          <a:xfrm>
            <a:off x="511969" y="792837"/>
            <a:ext cx="13614321" cy="2865479"/>
          </a:xfrm>
          <a:prstGeom prst="rect">
            <a:avLst/>
          </a:prstGeom>
          <a:noFill/>
          <a:ln/>
        </p:spPr>
        <p:txBody>
          <a:bodyPr wrap="square" lIns="0" tIns="0" rIns="0" bIns="0" rtlCol="0" anchor="t"/>
          <a:lstStyle/>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 This code creates a single risk score and compares it across continents.</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df['composite_risk_index'] = (</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df['delay_flag']*2 +</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df['cancel_flag']*5 +</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df['age_group'].isin(['senior','elderly']).astype(int)</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a:t>
            </a:r>
            <a:endParaRPr lang="en-US" sz="1600" dirty="0"/>
          </a:p>
          <a:p>
            <a:pPr marL="0" indent="0" algn="l">
              <a:buNone/>
            </a:pP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df.groupby('Continents')['composite_risk_index'].mean()</a:t>
            </a:r>
            <a:endParaRPr lang="en-US" sz="1600" dirty="0"/>
          </a:p>
        </p:txBody>
      </p:sp>
      <p:sp>
        <p:nvSpPr>
          <p:cNvPr id="26" name="Text 24"/>
          <p:cNvSpPr/>
          <p:nvPr/>
        </p:nvSpPr>
        <p:spPr>
          <a:xfrm>
            <a:off x="431840" y="4215766"/>
            <a:ext cx="2562701" cy="227767"/>
          </a:xfrm>
          <a:prstGeom prst="rect">
            <a:avLst/>
          </a:prstGeom>
          <a:noFill/>
          <a:ln/>
        </p:spPr>
        <p:txBody>
          <a:bodyPr wrap="none" lIns="0" tIns="0" rIns="0" bIns="0" rtlCol="0" anchor="t"/>
          <a:lstStyle/>
          <a:p>
            <a:pPr marL="0" indent="0" algn="l">
              <a:lnSpc>
                <a:spcPts val="1750"/>
              </a:lnSpc>
              <a:buNone/>
            </a:pPr>
            <a:r>
              <a:rPr lang="en-US" sz="2550" b="1" dirty="0">
                <a:solidFill>
                  <a:srgbClr val="FFFFFF"/>
                </a:solidFill>
                <a:latin typeface="Montserrat Bold" pitchFamily="34" charset="0"/>
                <a:ea typeface="Montserrat Bold" pitchFamily="34" charset="-122"/>
                <a:cs typeface="Montserrat Bold" pitchFamily="34" charset="-120"/>
              </a:rPr>
              <a:t>16. Risk vs Volume Paradox</a:t>
            </a:r>
            <a:endParaRPr lang="en-US" sz="2550" dirty="0"/>
          </a:p>
        </p:txBody>
      </p:sp>
      <p:sp>
        <p:nvSpPr>
          <p:cNvPr id="28" name="Shape 26"/>
          <p:cNvSpPr/>
          <p:nvPr/>
        </p:nvSpPr>
        <p:spPr>
          <a:xfrm>
            <a:off x="427911" y="4521636"/>
            <a:ext cx="13774579" cy="3263503"/>
          </a:xfrm>
          <a:prstGeom prst="roundRect">
            <a:avLst>
              <a:gd name="adj" fmla="val 1187"/>
            </a:avLst>
          </a:prstGeom>
          <a:solidFill>
            <a:srgbClr val="1E1F20"/>
          </a:solidFill>
          <a:ln/>
        </p:spPr>
        <p:txBody>
          <a:bodyPr/>
          <a:lstStyle/>
          <a:p>
            <a:endParaRPr lang="en-US"/>
          </a:p>
        </p:txBody>
      </p:sp>
      <p:sp>
        <p:nvSpPr>
          <p:cNvPr id="29" name="Text 27"/>
          <p:cNvSpPr/>
          <p:nvPr/>
        </p:nvSpPr>
        <p:spPr>
          <a:xfrm>
            <a:off x="508040" y="4581764"/>
            <a:ext cx="13614321" cy="2854999"/>
          </a:xfrm>
          <a:prstGeom prst="rect">
            <a:avLst/>
          </a:prstGeom>
          <a:noFill/>
          <a:ln/>
        </p:spPr>
        <p:txBody>
          <a:bodyPr wrap="square" lIns="0" tIns="0" rIns="0" bIns="0" rtlCol="0" anchor="t"/>
          <a:lstStyle/>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 This code compares airport traffic volume with disruption risk.</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airport_volume = df['Airport Name'].value_counts()</a:t>
            </a:r>
            <a:endParaRPr lang="en-US" sz="1600" dirty="0"/>
          </a:p>
          <a:p>
            <a:pPr marL="0" indent="0" algn="l">
              <a:buNone/>
            </a:pP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risk_volume = pd.DataFrame({</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'flight_volume': airport_volume,</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'risk_percent': extreme_airports</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}).dropna()</a:t>
            </a:r>
            <a:endParaRPr lang="en-US" sz="1600" dirty="0"/>
          </a:p>
          <a:p>
            <a:pPr marL="0" indent="0" algn="l">
              <a:buNone/>
            </a:pP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risk_volume.sort_values(by='risk_percent', ascending=False).head(10)</a:t>
            </a:r>
            <a:endParaRPr lang="en-US" sz="1600" dirty="0"/>
          </a:p>
        </p:txBody>
      </p:sp>
      <p:sp>
        <p:nvSpPr>
          <p:cNvPr id="2" name="Shape 13">
            <a:extLst>
              <a:ext uri="{FF2B5EF4-FFF2-40B4-BE49-F238E27FC236}">
                <a16:creationId xmlns:a16="http://schemas.microsoft.com/office/drawing/2014/main" id="{6B499135-0E10-6436-2BCB-67C83D75615E}"/>
              </a:ext>
            </a:extLst>
          </p:cNvPr>
          <p:cNvSpPr/>
          <p:nvPr/>
        </p:nvSpPr>
        <p:spPr>
          <a:xfrm>
            <a:off x="465773" y="3991094"/>
            <a:ext cx="13766721" cy="17621"/>
          </a:xfrm>
          <a:prstGeom prst="rect">
            <a:avLst/>
          </a:prstGeom>
          <a:solidFill>
            <a:srgbClr val="E2E6E9">
              <a:alpha val="50000"/>
            </a:srgbClr>
          </a:solidFill>
          <a:ln/>
        </p:spPr>
        <p:txBody>
          <a:bodyPr/>
          <a:lstStyle/>
          <a:p>
            <a:endParaRPr lang="en-US"/>
          </a:p>
        </p:txBody>
      </p:sp>
      <p:pic>
        <p:nvPicPr>
          <p:cNvPr id="4" name="Picture 3">
            <a:extLst>
              <a:ext uri="{FF2B5EF4-FFF2-40B4-BE49-F238E27FC236}">
                <a16:creationId xmlns:a16="http://schemas.microsoft.com/office/drawing/2014/main" id="{18ACECEC-2520-5AF3-176D-88D5C5119123}"/>
              </a:ext>
            </a:extLst>
          </p:cNvPr>
          <p:cNvPicPr>
            <a:picLocks noChangeAspect="1"/>
          </p:cNvPicPr>
          <p:nvPr/>
        </p:nvPicPr>
        <p:blipFill>
          <a:blip r:embed="rId2"/>
          <a:stretch>
            <a:fillRect/>
          </a:stretch>
        </p:blipFill>
        <p:spPr>
          <a:xfrm>
            <a:off x="9962964" y="1409700"/>
            <a:ext cx="3893958" cy="1863537"/>
          </a:xfrm>
          <a:prstGeom prst="rect">
            <a:avLst/>
          </a:prstGeom>
          <a:effectLst>
            <a:glow rad="228600">
              <a:schemeClr val="bg1">
                <a:lumMod val="50000"/>
                <a:lumOff val="50000"/>
                <a:alpha val="60000"/>
              </a:schemeClr>
            </a:glow>
          </a:effectLst>
        </p:spPr>
      </p:pic>
      <p:pic>
        <p:nvPicPr>
          <p:cNvPr id="6" name="Picture 5">
            <a:extLst>
              <a:ext uri="{FF2B5EF4-FFF2-40B4-BE49-F238E27FC236}">
                <a16:creationId xmlns:a16="http://schemas.microsoft.com/office/drawing/2014/main" id="{948CC676-27E9-F2B5-D811-8E6BC312BDC3}"/>
              </a:ext>
            </a:extLst>
          </p:cNvPr>
          <p:cNvPicPr>
            <a:picLocks noChangeAspect="1"/>
          </p:cNvPicPr>
          <p:nvPr/>
        </p:nvPicPr>
        <p:blipFill>
          <a:blip r:embed="rId3"/>
          <a:stretch>
            <a:fillRect/>
          </a:stretch>
        </p:blipFill>
        <p:spPr>
          <a:xfrm>
            <a:off x="10352476" y="4815256"/>
            <a:ext cx="3114934" cy="2699610"/>
          </a:xfrm>
          <a:prstGeom prst="rect">
            <a:avLst/>
          </a:prstGeom>
          <a:effectLst>
            <a:glow rad="228600">
              <a:schemeClr val="bg1">
                <a:lumMod val="50000"/>
                <a:lumOff val="50000"/>
                <a:alpha val="60000"/>
              </a:schemeClr>
            </a:glow>
          </a:effectLst>
        </p:spPr>
      </p:pic>
      <p:sp>
        <p:nvSpPr>
          <p:cNvPr id="7" name="Rectangle: Rounded Corners 6">
            <a:extLst>
              <a:ext uri="{FF2B5EF4-FFF2-40B4-BE49-F238E27FC236}">
                <a16:creationId xmlns:a16="http://schemas.microsoft.com/office/drawing/2014/main" id="{C55809A6-76F4-865B-B3A3-5E1411050159}"/>
              </a:ext>
            </a:extLst>
          </p:cNvPr>
          <p:cNvSpPr/>
          <p:nvPr/>
        </p:nvSpPr>
        <p:spPr>
          <a:xfrm>
            <a:off x="7551175" y="2057976"/>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8" name="Rectangle: Rounded Corners 7">
            <a:extLst>
              <a:ext uri="{FF2B5EF4-FFF2-40B4-BE49-F238E27FC236}">
                <a16:creationId xmlns:a16="http://schemas.microsoft.com/office/drawing/2014/main" id="{82D9665F-1BC4-5902-9E6D-6CD3997EBB5F}"/>
              </a:ext>
            </a:extLst>
          </p:cNvPr>
          <p:cNvSpPr/>
          <p:nvPr/>
        </p:nvSpPr>
        <p:spPr>
          <a:xfrm>
            <a:off x="7551175" y="5631381"/>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7507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935503" y="516136"/>
            <a:ext cx="2759393" cy="227767"/>
          </a:xfrm>
          <a:prstGeom prst="rect">
            <a:avLst/>
          </a:prstGeom>
          <a:noFill/>
          <a:ln/>
        </p:spPr>
        <p:txBody>
          <a:bodyPr wrap="none" lIns="0" tIns="0" rIns="0" bIns="0" rtlCol="0" anchor="t"/>
          <a:lstStyle/>
          <a:p>
            <a:pPr marL="0" indent="0" algn="ctr">
              <a:lnSpc>
                <a:spcPts val="1750"/>
              </a:lnSpc>
              <a:buNone/>
            </a:pPr>
            <a:r>
              <a:rPr lang="en-US" sz="2400" b="1" dirty="0">
                <a:solidFill>
                  <a:srgbClr val="FFFFFF"/>
                </a:solidFill>
                <a:latin typeface="Montserrat Bold" pitchFamily="34" charset="0"/>
                <a:ea typeface="Montserrat Bold" pitchFamily="34" charset="-122"/>
                <a:cs typeface="Montserrat Bold" pitchFamily="34" charset="-120"/>
              </a:rPr>
              <a:t>17. DASHBOARD</a:t>
            </a:r>
            <a:endParaRPr lang="en-US" sz="2400" dirty="0"/>
          </a:p>
        </p:txBody>
      </p:sp>
      <p:sp>
        <p:nvSpPr>
          <p:cNvPr id="4" name="Shape 2"/>
          <p:cNvSpPr/>
          <p:nvPr/>
        </p:nvSpPr>
        <p:spPr>
          <a:xfrm>
            <a:off x="580311" y="1007864"/>
            <a:ext cx="4372689" cy="6705601"/>
          </a:xfrm>
          <a:prstGeom prst="roundRect">
            <a:avLst>
              <a:gd name="adj" fmla="val 111"/>
            </a:avLst>
          </a:prstGeom>
          <a:solidFill>
            <a:srgbClr val="1E1F20"/>
          </a:solidFill>
          <a:ln/>
        </p:spPr>
        <p:txBody>
          <a:bodyPr/>
          <a:lstStyle/>
          <a:p>
            <a:endParaRPr lang="en-US"/>
          </a:p>
        </p:txBody>
      </p:sp>
      <p:sp>
        <p:nvSpPr>
          <p:cNvPr id="22" name="Shape 2">
            <a:extLst>
              <a:ext uri="{FF2B5EF4-FFF2-40B4-BE49-F238E27FC236}">
                <a16:creationId xmlns:a16="http://schemas.microsoft.com/office/drawing/2014/main" id="{5458D5B7-5AB7-CBE8-05CE-12316C022748}"/>
              </a:ext>
            </a:extLst>
          </p:cNvPr>
          <p:cNvSpPr/>
          <p:nvPr/>
        </p:nvSpPr>
        <p:spPr>
          <a:xfrm>
            <a:off x="5105400" y="1007864"/>
            <a:ext cx="4372689" cy="6705600"/>
          </a:xfrm>
          <a:prstGeom prst="roundRect">
            <a:avLst>
              <a:gd name="adj" fmla="val 111"/>
            </a:avLst>
          </a:prstGeom>
          <a:solidFill>
            <a:srgbClr val="1E1F20"/>
          </a:solidFill>
          <a:ln/>
        </p:spPr>
        <p:txBody>
          <a:bodyPr/>
          <a:lstStyle/>
          <a:p>
            <a:endParaRPr lang="en-US"/>
          </a:p>
        </p:txBody>
      </p:sp>
      <p:sp>
        <p:nvSpPr>
          <p:cNvPr id="23" name="Shape 2">
            <a:extLst>
              <a:ext uri="{FF2B5EF4-FFF2-40B4-BE49-F238E27FC236}">
                <a16:creationId xmlns:a16="http://schemas.microsoft.com/office/drawing/2014/main" id="{D7D32C7C-3A9F-DFA9-3580-C3666E7697A5}"/>
              </a:ext>
            </a:extLst>
          </p:cNvPr>
          <p:cNvSpPr/>
          <p:nvPr/>
        </p:nvSpPr>
        <p:spPr>
          <a:xfrm>
            <a:off x="9630489" y="1007864"/>
            <a:ext cx="4372689" cy="6705601"/>
          </a:xfrm>
          <a:prstGeom prst="roundRect">
            <a:avLst>
              <a:gd name="adj" fmla="val 111"/>
            </a:avLst>
          </a:prstGeom>
          <a:solidFill>
            <a:srgbClr val="1E1F20"/>
          </a:solidFill>
          <a:ln/>
        </p:spPr>
        <p:txBody>
          <a:bodyPr/>
          <a:lstStyle/>
          <a:p>
            <a:endParaRPr lang="en-US"/>
          </a:p>
        </p:txBody>
      </p:sp>
      <p:sp>
        <p:nvSpPr>
          <p:cNvPr id="24" name="Text 27">
            <a:extLst>
              <a:ext uri="{FF2B5EF4-FFF2-40B4-BE49-F238E27FC236}">
                <a16:creationId xmlns:a16="http://schemas.microsoft.com/office/drawing/2014/main" id="{F9DAFB8D-B68B-642D-8C3A-CFC23F6C6BBA}"/>
              </a:ext>
            </a:extLst>
          </p:cNvPr>
          <p:cNvSpPr/>
          <p:nvPr/>
        </p:nvSpPr>
        <p:spPr>
          <a:xfrm>
            <a:off x="726339" y="1253727"/>
            <a:ext cx="4080631" cy="6213872"/>
          </a:xfrm>
          <a:prstGeom prst="rect">
            <a:avLst/>
          </a:prstGeom>
          <a:noFill/>
          <a:ln/>
        </p:spPr>
        <p:txBody>
          <a:bodyPr wrap="square" lIns="0" tIns="0" rIns="0" bIns="0" rtlCol="0" anchor="t"/>
          <a:lstStyle/>
          <a:p>
            <a:r>
              <a:rPr lang="en-US" sz="1600" dirty="0">
                <a:solidFill>
                  <a:srgbClr val="E2E6E9"/>
                </a:solidFill>
                <a:latin typeface="Consolas" pitchFamily="34" charset="0"/>
                <a:ea typeface="Consolas" pitchFamily="34" charset="-122"/>
                <a:cs typeface="Consolas" pitchFamily="34" charset="-120"/>
              </a:rPr>
              <a:t># =========================</a:t>
            </a:r>
          </a:p>
          <a:p>
            <a:r>
              <a:rPr lang="en-US" sz="1600" dirty="0">
                <a:solidFill>
                  <a:srgbClr val="E2E6E9"/>
                </a:solidFill>
                <a:latin typeface="Consolas" pitchFamily="34" charset="0"/>
                <a:ea typeface="Consolas" pitchFamily="34" charset="-122"/>
                <a:cs typeface="Consolas" pitchFamily="34" charset="-120"/>
              </a:rPr>
              <a:t># Color Theme</a:t>
            </a:r>
          </a:p>
          <a:p>
            <a:r>
              <a:rPr lang="en-US" sz="1600" dirty="0">
                <a:solidFill>
                  <a:srgbClr val="E2E6E9"/>
                </a:solidFill>
                <a:latin typeface="Consolas" pitchFamily="34" charset="0"/>
                <a:ea typeface="Consolas" pitchFamily="34" charset="-122"/>
                <a:cs typeface="Consolas" pitchFamily="34" charset="-120"/>
              </a:rPr>
              <a:t># =========================</a:t>
            </a:r>
          </a:p>
          <a:p>
            <a:r>
              <a:rPr lang="en-US" sz="1600" dirty="0">
                <a:solidFill>
                  <a:srgbClr val="E2E6E9"/>
                </a:solidFill>
                <a:latin typeface="Consolas" pitchFamily="34" charset="0"/>
                <a:ea typeface="Consolas" pitchFamily="34" charset="-122"/>
                <a:cs typeface="Consolas" pitchFamily="34" charset="-120"/>
              </a:rPr>
              <a:t>DARK = "#343a40"</a:t>
            </a:r>
          </a:p>
          <a:p>
            <a:r>
              <a:rPr lang="en-US" sz="1600" dirty="0">
                <a:solidFill>
                  <a:srgbClr val="E2E6E9"/>
                </a:solidFill>
                <a:latin typeface="Consolas" pitchFamily="34" charset="0"/>
                <a:ea typeface="Consolas" pitchFamily="34" charset="-122"/>
                <a:cs typeface="Consolas" pitchFamily="34" charset="-120"/>
              </a:rPr>
              <a:t>MID = "#495057"</a:t>
            </a:r>
          </a:p>
          <a:p>
            <a:r>
              <a:rPr lang="en-US" sz="1600" dirty="0">
                <a:solidFill>
                  <a:srgbClr val="E2E6E9"/>
                </a:solidFill>
                <a:latin typeface="Consolas" pitchFamily="34" charset="0"/>
                <a:ea typeface="Consolas" pitchFamily="34" charset="-122"/>
                <a:cs typeface="Consolas" pitchFamily="34" charset="-120"/>
              </a:rPr>
              <a:t>LIGHT = "#6c757d"</a:t>
            </a:r>
          </a:p>
          <a:p>
            <a:endParaRPr lang="en-US" sz="1600" dirty="0">
              <a:solidFill>
                <a:srgbClr val="E2E6E9"/>
              </a:solidFill>
              <a:latin typeface="Consolas" pitchFamily="34" charset="0"/>
              <a:ea typeface="Consolas" pitchFamily="34" charset="-122"/>
              <a:cs typeface="Consolas" pitchFamily="34" charset="-120"/>
            </a:endParaRPr>
          </a:p>
          <a:p>
            <a:r>
              <a:rPr lang="en-US" sz="1600" dirty="0">
                <a:solidFill>
                  <a:srgbClr val="E2E6E9"/>
                </a:solidFill>
                <a:latin typeface="Consolas" pitchFamily="34" charset="0"/>
                <a:ea typeface="Consolas" pitchFamily="34" charset="-122"/>
                <a:cs typeface="Consolas" pitchFamily="34" charset="-120"/>
              </a:rPr>
              <a:t># =========================</a:t>
            </a:r>
          </a:p>
          <a:p>
            <a:r>
              <a:rPr lang="en-US" sz="1600" dirty="0">
                <a:solidFill>
                  <a:srgbClr val="E2E6E9"/>
                </a:solidFill>
                <a:latin typeface="Consolas" pitchFamily="34" charset="0"/>
                <a:ea typeface="Consolas" pitchFamily="34" charset="-122"/>
                <a:cs typeface="Consolas" pitchFamily="34" charset="-120"/>
              </a:rPr>
              <a:t># Figure &amp; Layout</a:t>
            </a:r>
          </a:p>
          <a:p>
            <a:r>
              <a:rPr lang="en-US" sz="1600" dirty="0">
                <a:solidFill>
                  <a:srgbClr val="E2E6E9"/>
                </a:solidFill>
                <a:latin typeface="Consolas" pitchFamily="34" charset="0"/>
                <a:ea typeface="Consolas" pitchFamily="34" charset="-122"/>
                <a:cs typeface="Consolas" pitchFamily="34" charset="-120"/>
              </a:rPr>
              <a:t># =========================</a:t>
            </a:r>
          </a:p>
          <a:p>
            <a:r>
              <a:rPr lang="en-US" sz="1600" dirty="0">
                <a:solidFill>
                  <a:srgbClr val="E2E6E9"/>
                </a:solidFill>
                <a:latin typeface="Consolas" pitchFamily="34" charset="0"/>
                <a:ea typeface="Consolas" pitchFamily="34" charset="-122"/>
                <a:cs typeface="Consolas" pitchFamily="34" charset="-120"/>
              </a:rPr>
              <a:t>fig, axes = </a:t>
            </a:r>
            <a:r>
              <a:rPr lang="en-US" sz="1600" dirty="0" err="1">
                <a:solidFill>
                  <a:srgbClr val="E2E6E9"/>
                </a:solidFill>
                <a:latin typeface="Consolas" pitchFamily="34" charset="0"/>
                <a:ea typeface="Consolas" pitchFamily="34" charset="-122"/>
                <a:cs typeface="Consolas" pitchFamily="34" charset="-120"/>
              </a:rPr>
              <a:t>plt.subplots</a:t>
            </a:r>
            <a:r>
              <a:rPr lang="en-US" sz="1600" dirty="0">
                <a:solidFill>
                  <a:srgbClr val="E2E6E9"/>
                </a:solidFill>
                <a:latin typeface="Consolas" pitchFamily="34" charset="0"/>
                <a:ea typeface="Consolas" pitchFamily="34" charset="-122"/>
                <a:cs typeface="Consolas" pitchFamily="34" charset="-120"/>
              </a:rPr>
              <a:t>(2, 2, </a:t>
            </a:r>
            <a:r>
              <a:rPr lang="en-US" sz="1600" dirty="0" err="1">
                <a:solidFill>
                  <a:srgbClr val="E2E6E9"/>
                </a:solidFill>
                <a:latin typeface="Consolas" pitchFamily="34" charset="0"/>
                <a:ea typeface="Consolas" pitchFamily="34" charset="-122"/>
                <a:cs typeface="Consolas" pitchFamily="34" charset="-120"/>
              </a:rPr>
              <a:t>figsize</a:t>
            </a:r>
            <a:r>
              <a:rPr lang="en-US" sz="1600" dirty="0">
                <a:solidFill>
                  <a:srgbClr val="E2E6E9"/>
                </a:solidFill>
                <a:latin typeface="Consolas" pitchFamily="34" charset="0"/>
                <a:ea typeface="Consolas" pitchFamily="34" charset="-122"/>
                <a:cs typeface="Consolas" pitchFamily="34" charset="-120"/>
              </a:rPr>
              <a:t>=(16, 12))</a:t>
            </a:r>
          </a:p>
          <a:p>
            <a:endParaRPr lang="en-US" sz="1600" dirty="0">
              <a:solidFill>
                <a:srgbClr val="E2E6E9"/>
              </a:solidFill>
              <a:latin typeface="Consolas" pitchFamily="34" charset="0"/>
              <a:ea typeface="Consolas" pitchFamily="34" charset="-122"/>
              <a:cs typeface="Consolas" pitchFamily="34" charset="-120"/>
            </a:endParaRPr>
          </a:p>
          <a:p>
            <a:r>
              <a:rPr lang="en-US" sz="1600" dirty="0" err="1">
                <a:solidFill>
                  <a:srgbClr val="E2E6E9"/>
                </a:solidFill>
                <a:latin typeface="Consolas" pitchFamily="34" charset="0"/>
                <a:ea typeface="Consolas" pitchFamily="34" charset="-122"/>
                <a:cs typeface="Consolas" pitchFamily="34" charset="-120"/>
              </a:rPr>
              <a:t>fig.suptitle</a:t>
            </a:r>
            <a:r>
              <a:rPr lang="en-US" sz="1600" dirty="0">
                <a:solidFill>
                  <a:srgbClr val="E2E6E9"/>
                </a:solidFill>
                <a:latin typeface="Consolas" pitchFamily="34" charset="0"/>
                <a:ea typeface="Consolas" pitchFamily="34" charset="-122"/>
                <a:cs typeface="Consolas" pitchFamily="34" charset="-120"/>
              </a:rPr>
              <a:t>(</a:t>
            </a:r>
          </a:p>
          <a:p>
            <a:r>
              <a:rPr lang="en-US" sz="1600" dirty="0">
                <a:solidFill>
                  <a:srgbClr val="E2E6E9"/>
                </a:solidFill>
                <a:latin typeface="Consolas" pitchFamily="34" charset="0"/>
                <a:ea typeface="Consolas" pitchFamily="34" charset="-122"/>
                <a:cs typeface="Consolas" pitchFamily="34" charset="-120"/>
              </a:rPr>
              <a:t>    "Airline Operations &amp; Passenger Experience Dashboard",</a:t>
            </a:r>
          </a:p>
          <a:p>
            <a:r>
              <a:rPr lang="en-US" sz="1600" dirty="0">
                <a:solidFill>
                  <a:srgbClr val="E2E6E9"/>
                </a:solidFill>
                <a:latin typeface="Consolas" pitchFamily="34" charset="0"/>
                <a:ea typeface="Consolas" pitchFamily="34" charset="-122"/>
                <a:cs typeface="Consolas" pitchFamily="34" charset="-120"/>
              </a:rPr>
              <a:t>    </a:t>
            </a:r>
            <a:r>
              <a:rPr lang="en-US" sz="1600" dirty="0" err="1">
                <a:solidFill>
                  <a:srgbClr val="E2E6E9"/>
                </a:solidFill>
                <a:latin typeface="Consolas" pitchFamily="34" charset="0"/>
                <a:ea typeface="Consolas" pitchFamily="34" charset="-122"/>
                <a:cs typeface="Consolas" pitchFamily="34" charset="-120"/>
              </a:rPr>
              <a:t>fontsize</a:t>
            </a:r>
            <a:r>
              <a:rPr lang="en-US" sz="1600" dirty="0">
                <a:solidFill>
                  <a:srgbClr val="E2E6E9"/>
                </a:solidFill>
                <a:latin typeface="Consolas" pitchFamily="34" charset="0"/>
                <a:ea typeface="Consolas" pitchFamily="34" charset="-122"/>
                <a:cs typeface="Consolas" pitchFamily="34" charset="-120"/>
              </a:rPr>
              <a:t>=16,</a:t>
            </a:r>
          </a:p>
          <a:p>
            <a:r>
              <a:rPr lang="en-US" sz="1600" dirty="0">
                <a:solidFill>
                  <a:srgbClr val="E2E6E9"/>
                </a:solidFill>
                <a:latin typeface="Consolas" pitchFamily="34" charset="0"/>
                <a:ea typeface="Consolas" pitchFamily="34" charset="-122"/>
                <a:cs typeface="Consolas" pitchFamily="34" charset="-120"/>
              </a:rPr>
              <a:t>    </a:t>
            </a:r>
            <a:r>
              <a:rPr lang="en-US" sz="1600" dirty="0" err="1">
                <a:solidFill>
                  <a:srgbClr val="E2E6E9"/>
                </a:solidFill>
                <a:latin typeface="Consolas" pitchFamily="34" charset="0"/>
                <a:ea typeface="Consolas" pitchFamily="34" charset="-122"/>
                <a:cs typeface="Consolas" pitchFamily="34" charset="-120"/>
              </a:rPr>
              <a:t>fontweight</a:t>
            </a:r>
            <a:r>
              <a:rPr lang="en-US" sz="1600" dirty="0">
                <a:solidFill>
                  <a:srgbClr val="E2E6E9"/>
                </a:solidFill>
                <a:latin typeface="Consolas" pitchFamily="34" charset="0"/>
                <a:ea typeface="Consolas" pitchFamily="34" charset="-122"/>
                <a:cs typeface="Consolas" pitchFamily="34" charset="-120"/>
              </a:rPr>
              <a:t>='bold',</a:t>
            </a:r>
          </a:p>
          <a:p>
            <a:r>
              <a:rPr lang="en-US" sz="1600" dirty="0">
                <a:solidFill>
                  <a:srgbClr val="E2E6E9"/>
                </a:solidFill>
                <a:latin typeface="Consolas" pitchFamily="34" charset="0"/>
                <a:ea typeface="Consolas" pitchFamily="34" charset="-122"/>
                <a:cs typeface="Consolas" pitchFamily="34" charset="-120"/>
              </a:rPr>
              <a:t>    color=DARK</a:t>
            </a:r>
          </a:p>
          <a:p>
            <a:r>
              <a:rPr lang="en-US" sz="1600" dirty="0">
                <a:solidFill>
                  <a:srgbClr val="E2E6E9"/>
                </a:solidFill>
                <a:latin typeface="Consolas" pitchFamily="34" charset="0"/>
                <a:ea typeface="Consolas" pitchFamily="34" charset="-122"/>
                <a:cs typeface="Consolas" pitchFamily="34" charset="-120"/>
              </a:rPr>
              <a:t>)</a:t>
            </a:r>
          </a:p>
        </p:txBody>
      </p:sp>
      <p:sp>
        <p:nvSpPr>
          <p:cNvPr id="26" name="Text 27">
            <a:extLst>
              <a:ext uri="{FF2B5EF4-FFF2-40B4-BE49-F238E27FC236}">
                <a16:creationId xmlns:a16="http://schemas.microsoft.com/office/drawing/2014/main" id="{DA26548E-96D7-670C-F2AC-C702E3C17F7C}"/>
              </a:ext>
            </a:extLst>
          </p:cNvPr>
          <p:cNvSpPr/>
          <p:nvPr/>
        </p:nvSpPr>
        <p:spPr>
          <a:xfrm>
            <a:off x="5251428" y="1241527"/>
            <a:ext cx="4080631" cy="6459734"/>
          </a:xfrm>
          <a:prstGeom prst="rect">
            <a:avLst/>
          </a:prstGeom>
          <a:noFill/>
          <a:ln/>
        </p:spPr>
        <p:txBody>
          <a:bodyPr wrap="square" lIns="0" tIns="0" rIns="0" bIns="0" rtlCol="0" anchor="t"/>
          <a:lstStyle/>
          <a:p>
            <a:r>
              <a:rPr lang="en-US" sz="1600" dirty="0">
                <a:solidFill>
                  <a:srgbClr val="E2E6E9"/>
                </a:solidFill>
                <a:latin typeface="Consolas" pitchFamily="34" charset="0"/>
                <a:ea typeface="Consolas" pitchFamily="34" charset="-122"/>
                <a:cs typeface="Consolas" pitchFamily="34" charset="-120"/>
              </a:rPr>
              <a:t># =========================</a:t>
            </a:r>
          </a:p>
          <a:p>
            <a:r>
              <a:rPr lang="en-US" sz="1600" dirty="0">
                <a:solidFill>
                  <a:srgbClr val="E2E6E9"/>
                </a:solidFill>
                <a:latin typeface="Consolas" pitchFamily="34" charset="0"/>
                <a:ea typeface="Consolas" pitchFamily="34" charset="-122"/>
                <a:cs typeface="Consolas" pitchFamily="34" charset="-120"/>
              </a:rPr>
              <a:t># Plot 1: Flight Status Distribution</a:t>
            </a:r>
          </a:p>
          <a:p>
            <a:r>
              <a:rPr lang="en-US" sz="1600" dirty="0">
                <a:solidFill>
                  <a:srgbClr val="E2E6E9"/>
                </a:solidFill>
                <a:latin typeface="Consolas" pitchFamily="34" charset="0"/>
                <a:ea typeface="Consolas" pitchFamily="34" charset="-122"/>
                <a:cs typeface="Consolas" pitchFamily="34" charset="-120"/>
              </a:rPr>
              <a:t># =========================</a:t>
            </a:r>
          </a:p>
          <a:p>
            <a:r>
              <a:rPr lang="en-US" sz="1600" dirty="0">
                <a:solidFill>
                  <a:srgbClr val="E2E6E9"/>
                </a:solidFill>
                <a:latin typeface="Consolas" pitchFamily="34" charset="0"/>
                <a:ea typeface="Consolas" pitchFamily="34" charset="-122"/>
                <a:cs typeface="Consolas" pitchFamily="34" charset="-120"/>
              </a:rPr>
              <a:t>axes[0,0].pie(</a:t>
            </a:r>
          </a:p>
          <a:p>
            <a:r>
              <a:rPr lang="en-US" sz="1600" dirty="0">
                <a:solidFill>
                  <a:srgbClr val="E2E6E9"/>
                </a:solidFill>
                <a:latin typeface="Consolas" pitchFamily="34" charset="0"/>
                <a:ea typeface="Consolas" pitchFamily="34" charset="-122"/>
                <a:cs typeface="Consolas" pitchFamily="34" charset="-120"/>
              </a:rPr>
              <a:t>    </a:t>
            </a:r>
            <a:r>
              <a:rPr lang="en-US" sz="1600" dirty="0" err="1">
                <a:solidFill>
                  <a:srgbClr val="E2E6E9"/>
                </a:solidFill>
                <a:latin typeface="Consolas" pitchFamily="34" charset="0"/>
                <a:ea typeface="Consolas" pitchFamily="34" charset="-122"/>
                <a:cs typeface="Consolas" pitchFamily="34" charset="-120"/>
              </a:rPr>
              <a:t>flight_dist.values</a:t>
            </a:r>
            <a:r>
              <a:rPr lang="en-US" sz="1600" dirty="0">
                <a:solidFill>
                  <a:srgbClr val="E2E6E9"/>
                </a:solidFill>
                <a:latin typeface="Consolas" pitchFamily="34" charset="0"/>
                <a:ea typeface="Consolas" pitchFamily="34" charset="-122"/>
                <a:cs typeface="Consolas" pitchFamily="34" charset="-120"/>
              </a:rPr>
              <a:t>,</a:t>
            </a:r>
          </a:p>
          <a:p>
            <a:r>
              <a:rPr lang="en-US" sz="1600" dirty="0">
                <a:solidFill>
                  <a:srgbClr val="E2E6E9"/>
                </a:solidFill>
                <a:latin typeface="Consolas" pitchFamily="34" charset="0"/>
                <a:ea typeface="Consolas" pitchFamily="34" charset="-122"/>
                <a:cs typeface="Consolas" pitchFamily="34" charset="-120"/>
              </a:rPr>
              <a:t>    labels=</a:t>
            </a:r>
            <a:r>
              <a:rPr lang="en-US" sz="1600" dirty="0" err="1">
                <a:solidFill>
                  <a:srgbClr val="E2E6E9"/>
                </a:solidFill>
                <a:latin typeface="Consolas" pitchFamily="34" charset="0"/>
                <a:ea typeface="Consolas" pitchFamily="34" charset="-122"/>
                <a:cs typeface="Consolas" pitchFamily="34" charset="-120"/>
              </a:rPr>
              <a:t>flight_dist.index</a:t>
            </a:r>
            <a:r>
              <a:rPr lang="en-US" sz="1600" dirty="0">
                <a:solidFill>
                  <a:srgbClr val="E2E6E9"/>
                </a:solidFill>
                <a:latin typeface="Consolas" pitchFamily="34" charset="0"/>
                <a:ea typeface="Consolas" pitchFamily="34" charset="-122"/>
                <a:cs typeface="Consolas" pitchFamily="34" charset="-120"/>
              </a:rPr>
              <a:t>,</a:t>
            </a:r>
          </a:p>
          <a:p>
            <a:r>
              <a:rPr lang="en-US" sz="1600" dirty="0">
                <a:solidFill>
                  <a:srgbClr val="E2E6E9"/>
                </a:solidFill>
                <a:latin typeface="Consolas" pitchFamily="34" charset="0"/>
                <a:ea typeface="Consolas" pitchFamily="34" charset="-122"/>
                <a:cs typeface="Consolas" pitchFamily="34" charset="-120"/>
              </a:rPr>
              <a:t>    </a:t>
            </a:r>
            <a:r>
              <a:rPr lang="en-US" sz="1600" dirty="0" err="1">
                <a:solidFill>
                  <a:srgbClr val="E2E6E9"/>
                </a:solidFill>
                <a:latin typeface="Consolas" pitchFamily="34" charset="0"/>
                <a:ea typeface="Consolas" pitchFamily="34" charset="-122"/>
                <a:cs typeface="Consolas" pitchFamily="34" charset="-120"/>
              </a:rPr>
              <a:t>autopct</a:t>
            </a:r>
            <a:r>
              <a:rPr lang="en-US" sz="1600" dirty="0">
                <a:solidFill>
                  <a:srgbClr val="E2E6E9"/>
                </a:solidFill>
                <a:latin typeface="Consolas" pitchFamily="34" charset="0"/>
                <a:ea typeface="Consolas" pitchFamily="34" charset="-122"/>
                <a:cs typeface="Consolas" pitchFamily="34" charset="-120"/>
              </a:rPr>
              <a:t>='%1.1f%%',</a:t>
            </a:r>
          </a:p>
          <a:p>
            <a:r>
              <a:rPr lang="en-US" sz="1600" dirty="0">
                <a:solidFill>
                  <a:srgbClr val="E2E6E9"/>
                </a:solidFill>
                <a:latin typeface="Consolas" pitchFamily="34" charset="0"/>
                <a:ea typeface="Consolas" pitchFamily="34" charset="-122"/>
                <a:cs typeface="Consolas" pitchFamily="34" charset="-120"/>
              </a:rPr>
              <a:t>    </a:t>
            </a:r>
            <a:r>
              <a:rPr lang="en-US" sz="1600" dirty="0" err="1">
                <a:solidFill>
                  <a:srgbClr val="E2E6E9"/>
                </a:solidFill>
                <a:latin typeface="Consolas" pitchFamily="34" charset="0"/>
                <a:ea typeface="Consolas" pitchFamily="34" charset="-122"/>
                <a:cs typeface="Consolas" pitchFamily="34" charset="-120"/>
              </a:rPr>
              <a:t>startangle</a:t>
            </a:r>
            <a:r>
              <a:rPr lang="en-US" sz="1600" dirty="0">
                <a:solidFill>
                  <a:srgbClr val="E2E6E9"/>
                </a:solidFill>
                <a:latin typeface="Consolas" pitchFamily="34" charset="0"/>
                <a:ea typeface="Consolas" pitchFamily="34" charset="-122"/>
                <a:cs typeface="Consolas" pitchFamily="34" charset="-120"/>
              </a:rPr>
              <a:t>=90,</a:t>
            </a:r>
          </a:p>
          <a:p>
            <a:r>
              <a:rPr lang="en-US" sz="1600" dirty="0">
                <a:solidFill>
                  <a:srgbClr val="E2E6E9"/>
                </a:solidFill>
                <a:latin typeface="Consolas" pitchFamily="34" charset="0"/>
                <a:ea typeface="Consolas" pitchFamily="34" charset="-122"/>
                <a:cs typeface="Consolas" pitchFamily="34" charset="-120"/>
              </a:rPr>
              <a:t>    colors=[DARK, MID, LIGHT],</a:t>
            </a:r>
          </a:p>
          <a:p>
            <a:r>
              <a:rPr lang="en-US" sz="1600" dirty="0">
                <a:solidFill>
                  <a:srgbClr val="E2E6E9"/>
                </a:solidFill>
                <a:latin typeface="Consolas" pitchFamily="34" charset="0"/>
                <a:ea typeface="Consolas" pitchFamily="34" charset="-122"/>
                <a:cs typeface="Consolas" pitchFamily="34" charset="-120"/>
              </a:rPr>
              <a:t>    </a:t>
            </a:r>
            <a:r>
              <a:rPr lang="en-US" sz="1600" dirty="0" err="1">
                <a:solidFill>
                  <a:srgbClr val="E2E6E9"/>
                </a:solidFill>
                <a:latin typeface="Consolas" pitchFamily="34" charset="0"/>
                <a:ea typeface="Consolas" pitchFamily="34" charset="-122"/>
                <a:cs typeface="Consolas" pitchFamily="34" charset="-120"/>
              </a:rPr>
              <a:t>wedgeprops</a:t>
            </a:r>
            <a:r>
              <a:rPr lang="en-US" sz="1600" dirty="0">
                <a:solidFill>
                  <a:srgbClr val="E2E6E9"/>
                </a:solidFill>
                <a:latin typeface="Consolas" pitchFamily="34" charset="0"/>
                <a:ea typeface="Consolas" pitchFamily="34" charset="-122"/>
                <a:cs typeface="Consolas" pitchFamily="34" charset="-120"/>
              </a:rPr>
              <a:t>={'</a:t>
            </a:r>
            <a:r>
              <a:rPr lang="en-US" sz="1600" dirty="0" err="1">
                <a:solidFill>
                  <a:srgbClr val="E2E6E9"/>
                </a:solidFill>
                <a:latin typeface="Consolas" pitchFamily="34" charset="0"/>
                <a:ea typeface="Consolas" pitchFamily="34" charset="-122"/>
                <a:cs typeface="Consolas" pitchFamily="34" charset="-120"/>
              </a:rPr>
              <a:t>edgecolor</a:t>
            </a:r>
            <a:r>
              <a:rPr lang="en-US" sz="1600" dirty="0">
                <a:solidFill>
                  <a:srgbClr val="E2E6E9"/>
                </a:solidFill>
                <a:latin typeface="Consolas" pitchFamily="34" charset="0"/>
                <a:ea typeface="Consolas" pitchFamily="34" charset="-122"/>
                <a:cs typeface="Consolas" pitchFamily="34" charset="-120"/>
              </a:rPr>
              <a:t>': 'white'}</a:t>
            </a:r>
          </a:p>
          <a:p>
            <a:r>
              <a:rPr lang="en-US" sz="1600" dirty="0">
                <a:solidFill>
                  <a:srgbClr val="E2E6E9"/>
                </a:solidFill>
                <a:latin typeface="Consolas" pitchFamily="34" charset="0"/>
                <a:ea typeface="Consolas" pitchFamily="34" charset="-122"/>
                <a:cs typeface="Consolas" pitchFamily="34" charset="-120"/>
              </a:rPr>
              <a:t>)</a:t>
            </a:r>
          </a:p>
          <a:p>
            <a:endParaRPr lang="en-US" sz="1600" dirty="0">
              <a:solidFill>
                <a:srgbClr val="E2E6E9"/>
              </a:solidFill>
              <a:latin typeface="Consolas" pitchFamily="34" charset="0"/>
              <a:ea typeface="Consolas" pitchFamily="34" charset="-122"/>
              <a:cs typeface="Consolas" pitchFamily="34" charset="-120"/>
            </a:endParaRPr>
          </a:p>
          <a:p>
            <a:r>
              <a:rPr lang="en-US" sz="1600" dirty="0">
                <a:solidFill>
                  <a:srgbClr val="E2E6E9"/>
                </a:solidFill>
                <a:latin typeface="Consolas" pitchFamily="34" charset="0"/>
                <a:ea typeface="Consolas" pitchFamily="34" charset="-122"/>
                <a:cs typeface="Consolas" pitchFamily="34" charset="-120"/>
              </a:rPr>
              <a:t>axes[0,0].</a:t>
            </a:r>
            <a:r>
              <a:rPr lang="en-US" sz="1600" dirty="0" err="1">
                <a:solidFill>
                  <a:srgbClr val="E2E6E9"/>
                </a:solidFill>
                <a:latin typeface="Consolas" pitchFamily="34" charset="0"/>
                <a:ea typeface="Consolas" pitchFamily="34" charset="-122"/>
                <a:cs typeface="Consolas" pitchFamily="34" charset="-120"/>
              </a:rPr>
              <a:t>set_title</a:t>
            </a:r>
            <a:r>
              <a:rPr lang="en-US" sz="1600" dirty="0">
                <a:solidFill>
                  <a:srgbClr val="E2E6E9"/>
                </a:solidFill>
                <a:latin typeface="Consolas" pitchFamily="34" charset="0"/>
                <a:ea typeface="Consolas" pitchFamily="34" charset="-122"/>
                <a:cs typeface="Consolas" pitchFamily="34" charset="-120"/>
              </a:rPr>
              <a:t>("Flight Status Distribution", color=DARK)</a:t>
            </a:r>
          </a:p>
          <a:p>
            <a:r>
              <a:rPr lang="en-US" sz="1600" dirty="0">
                <a:solidFill>
                  <a:srgbClr val="E2E6E9"/>
                </a:solidFill>
                <a:latin typeface="Consolas" pitchFamily="34" charset="0"/>
                <a:ea typeface="Consolas" pitchFamily="34" charset="-122"/>
                <a:cs typeface="Consolas" pitchFamily="34" charset="-120"/>
              </a:rPr>
              <a:t>axes[0,0].axis('equal')</a:t>
            </a:r>
          </a:p>
        </p:txBody>
      </p:sp>
      <p:sp>
        <p:nvSpPr>
          <p:cNvPr id="27" name="Text 27">
            <a:extLst>
              <a:ext uri="{FF2B5EF4-FFF2-40B4-BE49-F238E27FC236}">
                <a16:creationId xmlns:a16="http://schemas.microsoft.com/office/drawing/2014/main" id="{AA2D6095-02D0-3B4C-0F42-BC02DCB2FDCE}"/>
              </a:ext>
            </a:extLst>
          </p:cNvPr>
          <p:cNvSpPr/>
          <p:nvPr/>
        </p:nvSpPr>
        <p:spPr>
          <a:xfrm>
            <a:off x="9776517" y="1241525"/>
            <a:ext cx="4080631" cy="6459736"/>
          </a:xfrm>
          <a:prstGeom prst="rect">
            <a:avLst/>
          </a:prstGeom>
          <a:noFill/>
          <a:ln/>
        </p:spPr>
        <p:txBody>
          <a:bodyPr wrap="square" lIns="0" tIns="0" rIns="0" bIns="0" rtlCol="0" anchor="t"/>
          <a:lstStyle/>
          <a:p>
            <a:r>
              <a:rPr lang="en-US" sz="1600" dirty="0">
                <a:solidFill>
                  <a:srgbClr val="E2E6E9"/>
                </a:solidFill>
                <a:latin typeface="Consolas" pitchFamily="34" charset="0"/>
                <a:ea typeface="Consolas" pitchFamily="34" charset="-122"/>
                <a:cs typeface="Consolas" pitchFamily="34" charset="-120"/>
              </a:rPr>
              <a:t># =========================</a:t>
            </a:r>
          </a:p>
          <a:p>
            <a:r>
              <a:rPr lang="en-US" sz="1600" dirty="0">
                <a:solidFill>
                  <a:srgbClr val="E2E6E9"/>
                </a:solidFill>
                <a:latin typeface="Consolas" pitchFamily="34" charset="0"/>
                <a:ea typeface="Consolas" pitchFamily="34" charset="-122"/>
                <a:cs typeface="Consolas" pitchFamily="34" charset="-120"/>
              </a:rPr>
              <a:t># Plot 2: Delay % by Continent</a:t>
            </a:r>
          </a:p>
          <a:p>
            <a:r>
              <a:rPr lang="en-US" sz="1600" dirty="0">
                <a:solidFill>
                  <a:srgbClr val="E2E6E9"/>
                </a:solidFill>
                <a:latin typeface="Consolas" pitchFamily="34" charset="0"/>
                <a:ea typeface="Consolas" pitchFamily="34" charset="-122"/>
                <a:cs typeface="Consolas" pitchFamily="34" charset="-120"/>
              </a:rPr>
              <a:t># =========================</a:t>
            </a:r>
          </a:p>
          <a:p>
            <a:r>
              <a:rPr lang="en-US" sz="1600" dirty="0" err="1">
                <a:solidFill>
                  <a:srgbClr val="E2E6E9"/>
                </a:solidFill>
                <a:latin typeface="Consolas" pitchFamily="34" charset="0"/>
                <a:ea typeface="Consolas" pitchFamily="34" charset="-122"/>
                <a:cs typeface="Consolas" pitchFamily="34" charset="-120"/>
              </a:rPr>
              <a:t>continent_status</a:t>
            </a:r>
            <a:r>
              <a:rPr lang="en-US" sz="1600" dirty="0">
                <a:solidFill>
                  <a:srgbClr val="E2E6E9"/>
                </a:solidFill>
                <a:latin typeface="Consolas" pitchFamily="34" charset="0"/>
                <a:ea typeface="Consolas" pitchFamily="34" charset="-122"/>
                <a:cs typeface="Consolas" pitchFamily="34" charset="-120"/>
              </a:rPr>
              <a:t>['delayed'].plot(</a:t>
            </a:r>
          </a:p>
          <a:p>
            <a:r>
              <a:rPr lang="en-US" sz="1600" dirty="0">
                <a:solidFill>
                  <a:srgbClr val="E2E6E9"/>
                </a:solidFill>
                <a:latin typeface="Consolas" pitchFamily="34" charset="0"/>
                <a:ea typeface="Consolas" pitchFamily="34" charset="-122"/>
                <a:cs typeface="Consolas" pitchFamily="34" charset="-120"/>
              </a:rPr>
              <a:t>    kind='bar',</a:t>
            </a:r>
          </a:p>
          <a:p>
            <a:r>
              <a:rPr lang="en-US" sz="1600" dirty="0">
                <a:solidFill>
                  <a:srgbClr val="E2E6E9"/>
                </a:solidFill>
                <a:latin typeface="Consolas" pitchFamily="34" charset="0"/>
                <a:ea typeface="Consolas" pitchFamily="34" charset="-122"/>
                <a:cs typeface="Consolas" pitchFamily="34" charset="-120"/>
              </a:rPr>
              <a:t>    ax=axes[0,1],</a:t>
            </a:r>
          </a:p>
          <a:p>
            <a:r>
              <a:rPr lang="en-US" sz="1600" dirty="0">
                <a:solidFill>
                  <a:srgbClr val="E2E6E9"/>
                </a:solidFill>
                <a:latin typeface="Consolas" pitchFamily="34" charset="0"/>
                <a:ea typeface="Consolas" pitchFamily="34" charset="-122"/>
                <a:cs typeface="Consolas" pitchFamily="34" charset="-120"/>
              </a:rPr>
              <a:t>    color=MID</a:t>
            </a:r>
          </a:p>
          <a:p>
            <a:r>
              <a:rPr lang="en-US" sz="1600" dirty="0">
                <a:solidFill>
                  <a:srgbClr val="E2E6E9"/>
                </a:solidFill>
                <a:latin typeface="Consolas" pitchFamily="34" charset="0"/>
                <a:ea typeface="Consolas" pitchFamily="34" charset="-122"/>
                <a:cs typeface="Consolas" pitchFamily="34" charset="-120"/>
              </a:rPr>
              <a:t>)</a:t>
            </a:r>
          </a:p>
          <a:p>
            <a:endParaRPr lang="en-US" sz="1600" dirty="0">
              <a:solidFill>
                <a:srgbClr val="E2E6E9"/>
              </a:solidFill>
              <a:latin typeface="Consolas" pitchFamily="34" charset="0"/>
              <a:ea typeface="Consolas" pitchFamily="34" charset="-122"/>
              <a:cs typeface="Consolas" pitchFamily="34" charset="-120"/>
            </a:endParaRPr>
          </a:p>
          <a:p>
            <a:r>
              <a:rPr lang="en-US" sz="1600" dirty="0">
                <a:solidFill>
                  <a:srgbClr val="E2E6E9"/>
                </a:solidFill>
                <a:latin typeface="Consolas" pitchFamily="34" charset="0"/>
                <a:ea typeface="Consolas" pitchFamily="34" charset="-122"/>
                <a:cs typeface="Consolas" pitchFamily="34" charset="-120"/>
              </a:rPr>
              <a:t>axes[0,1].</a:t>
            </a:r>
            <a:r>
              <a:rPr lang="en-US" sz="1600" dirty="0" err="1">
                <a:solidFill>
                  <a:srgbClr val="E2E6E9"/>
                </a:solidFill>
                <a:latin typeface="Consolas" pitchFamily="34" charset="0"/>
                <a:ea typeface="Consolas" pitchFamily="34" charset="-122"/>
                <a:cs typeface="Consolas" pitchFamily="34" charset="-120"/>
              </a:rPr>
              <a:t>set_title</a:t>
            </a:r>
            <a:r>
              <a:rPr lang="en-US" sz="1600" dirty="0">
                <a:solidFill>
                  <a:srgbClr val="E2E6E9"/>
                </a:solidFill>
                <a:latin typeface="Consolas" pitchFamily="34" charset="0"/>
                <a:ea typeface="Consolas" pitchFamily="34" charset="-122"/>
                <a:cs typeface="Consolas" pitchFamily="34" charset="-120"/>
              </a:rPr>
              <a:t>("Delay Percentage by Continent", color=DARK)</a:t>
            </a:r>
          </a:p>
          <a:p>
            <a:r>
              <a:rPr lang="en-US" sz="1600" dirty="0">
                <a:solidFill>
                  <a:srgbClr val="E2E6E9"/>
                </a:solidFill>
                <a:latin typeface="Consolas" pitchFamily="34" charset="0"/>
                <a:ea typeface="Consolas" pitchFamily="34" charset="-122"/>
                <a:cs typeface="Consolas" pitchFamily="34" charset="-120"/>
              </a:rPr>
              <a:t>axes[0,1].</a:t>
            </a:r>
            <a:r>
              <a:rPr lang="en-US" sz="1600" dirty="0" err="1">
                <a:solidFill>
                  <a:srgbClr val="E2E6E9"/>
                </a:solidFill>
                <a:latin typeface="Consolas" pitchFamily="34" charset="0"/>
                <a:ea typeface="Consolas" pitchFamily="34" charset="-122"/>
                <a:cs typeface="Consolas" pitchFamily="34" charset="-120"/>
              </a:rPr>
              <a:t>set_xlabel</a:t>
            </a:r>
            <a:r>
              <a:rPr lang="en-US" sz="1600" dirty="0">
                <a:solidFill>
                  <a:srgbClr val="E2E6E9"/>
                </a:solidFill>
                <a:latin typeface="Consolas" pitchFamily="34" charset="0"/>
                <a:ea typeface="Consolas" pitchFamily="34" charset="-122"/>
                <a:cs typeface="Consolas" pitchFamily="34" charset="-120"/>
              </a:rPr>
              <a:t>("Continent")</a:t>
            </a:r>
          </a:p>
          <a:p>
            <a:r>
              <a:rPr lang="en-US" sz="1600" dirty="0">
                <a:solidFill>
                  <a:srgbClr val="E2E6E9"/>
                </a:solidFill>
                <a:latin typeface="Consolas" pitchFamily="34" charset="0"/>
                <a:ea typeface="Consolas" pitchFamily="34" charset="-122"/>
                <a:cs typeface="Consolas" pitchFamily="34" charset="-120"/>
              </a:rPr>
              <a:t>axes[0,1].</a:t>
            </a:r>
            <a:r>
              <a:rPr lang="en-US" sz="1600" dirty="0" err="1">
                <a:solidFill>
                  <a:srgbClr val="E2E6E9"/>
                </a:solidFill>
                <a:latin typeface="Consolas" pitchFamily="34" charset="0"/>
                <a:ea typeface="Consolas" pitchFamily="34" charset="-122"/>
                <a:cs typeface="Consolas" pitchFamily="34" charset="-120"/>
              </a:rPr>
              <a:t>set_ylabel</a:t>
            </a:r>
            <a:r>
              <a:rPr lang="en-US" sz="1600" dirty="0">
                <a:solidFill>
                  <a:srgbClr val="E2E6E9"/>
                </a:solidFill>
                <a:latin typeface="Consolas" pitchFamily="34" charset="0"/>
                <a:ea typeface="Consolas" pitchFamily="34" charset="-122"/>
                <a:cs typeface="Consolas" pitchFamily="34" charset="-120"/>
              </a:rPr>
              <a:t>("Delay %")</a:t>
            </a:r>
          </a:p>
          <a:p>
            <a:endParaRPr lang="en-US" sz="1600" dirty="0">
              <a:solidFill>
                <a:srgbClr val="E2E6E9"/>
              </a:solidFill>
              <a:latin typeface="Consolas" pitchFamily="34" charset="0"/>
              <a:ea typeface="Consolas" pitchFamily="34" charset="-122"/>
              <a:cs typeface="Consolas" pitchFamily="34" charset="-120"/>
            </a:endParaRPr>
          </a:p>
          <a:p>
            <a:r>
              <a:rPr lang="en-US" sz="1600" dirty="0">
                <a:solidFill>
                  <a:srgbClr val="E2E6E9"/>
                </a:solidFill>
                <a:latin typeface="Consolas" pitchFamily="34" charset="0"/>
                <a:ea typeface="Consolas" pitchFamily="34" charset="-122"/>
                <a:cs typeface="Consolas" pitchFamily="34" charset="-120"/>
              </a:rPr>
              <a:t>for bar in axes[0,1].patches:</a:t>
            </a:r>
          </a:p>
          <a:p>
            <a:r>
              <a:rPr lang="en-US" sz="1600" dirty="0">
                <a:solidFill>
                  <a:srgbClr val="E2E6E9"/>
                </a:solidFill>
                <a:latin typeface="Consolas" pitchFamily="34" charset="0"/>
                <a:ea typeface="Consolas" pitchFamily="34" charset="-122"/>
                <a:cs typeface="Consolas" pitchFamily="34" charset="-120"/>
              </a:rPr>
              <a:t>    axes[0,1].text(</a:t>
            </a:r>
          </a:p>
          <a:p>
            <a:r>
              <a:rPr lang="en-US" sz="1600" dirty="0">
                <a:solidFill>
                  <a:srgbClr val="E2E6E9"/>
                </a:solidFill>
                <a:latin typeface="Consolas" pitchFamily="34" charset="0"/>
                <a:ea typeface="Consolas" pitchFamily="34" charset="-122"/>
                <a:cs typeface="Consolas" pitchFamily="34" charset="-120"/>
              </a:rPr>
              <a:t>        </a:t>
            </a:r>
            <a:r>
              <a:rPr lang="en-US" sz="1600" dirty="0" err="1">
                <a:solidFill>
                  <a:srgbClr val="E2E6E9"/>
                </a:solidFill>
                <a:latin typeface="Consolas" pitchFamily="34" charset="0"/>
                <a:ea typeface="Consolas" pitchFamily="34" charset="-122"/>
                <a:cs typeface="Consolas" pitchFamily="34" charset="-120"/>
              </a:rPr>
              <a:t>bar.get_x</a:t>
            </a:r>
            <a:r>
              <a:rPr lang="en-US" sz="1600" dirty="0">
                <a:solidFill>
                  <a:srgbClr val="E2E6E9"/>
                </a:solidFill>
                <a:latin typeface="Consolas" pitchFamily="34" charset="0"/>
                <a:ea typeface="Consolas" pitchFamily="34" charset="-122"/>
                <a:cs typeface="Consolas" pitchFamily="34" charset="-120"/>
              </a:rPr>
              <a:t>() + </a:t>
            </a:r>
            <a:r>
              <a:rPr lang="en-US" sz="1600" dirty="0" err="1">
                <a:solidFill>
                  <a:srgbClr val="E2E6E9"/>
                </a:solidFill>
                <a:latin typeface="Consolas" pitchFamily="34" charset="0"/>
                <a:ea typeface="Consolas" pitchFamily="34" charset="-122"/>
                <a:cs typeface="Consolas" pitchFamily="34" charset="-120"/>
              </a:rPr>
              <a:t>bar.get_width</a:t>
            </a:r>
            <a:r>
              <a:rPr lang="en-US" sz="1600" dirty="0">
                <a:solidFill>
                  <a:srgbClr val="E2E6E9"/>
                </a:solidFill>
                <a:latin typeface="Consolas" pitchFamily="34" charset="0"/>
                <a:ea typeface="Consolas" pitchFamily="34" charset="-122"/>
                <a:cs typeface="Consolas" pitchFamily="34" charset="-120"/>
              </a:rPr>
              <a:t>()/2,</a:t>
            </a:r>
          </a:p>
          <a:p>
            <a:r>
              <a:rPr lang="en-US" sz="1600" dirty="0">
                <a:solidFill>
                  <a:srgbClr val="E2E6E9"/>
                </a:solidFill>
                <a:latin typeface="Consolas" pitchFamily="34" charset="0"/>
                <a:ea typeface="Consolas" pitchFamily="34" charset="-122"/>
                <a:cs typeface="Consolas" pitchFamily="34" charset="-120"/>
              </a:rPr>
              <a:t>        </a:t>
            </a:r>
            <a:r>
              <a:rPr lang="en-US" sz="1600" dirty="0" err="1">
                <a:solidFill>
                  <a:srgbClr val="E2E6E9"/>
                </a:solidFill>
                <a:latin typeface="Consolas" pitchFamily="34" charset="0"/>
                <a:ea typeface="Consolas" pitchFamily="34" charset="-122"/>
                <a:cs typeface="Consolas" pitchFamily="34" charset="-120"/>
              </a:rPr>
              <a:t>bar.get_height</a:t>
            </a:r>
            <a:r>
              <a:rPr lang="en-US" sz="1600" dirty="0">
                <a:solidFill>
                  <a:srgbClr val="E2E6E9"/>
                </a:solidFill>
                <a:latin typeface="Consolas" pitchFamily="34" charset="0"/>
                <a:ea typeface="Consolas" pitchFamily="34" charset="-122"/>
                <a:cs typeface="Consolas" pitchFamily="34" charset="-120"/>
              </a:rPr>
              <a:t>(),</a:t>
            </a:r>
          </a:p>
          <a:p>
            <a:r>
              <a:rPr lang="en-US" sz="1600" dirty="0">
                <a:solidFill>
                  <a:srgbClr val="E2E6E9"/>
                </a:solidFill>
                <a:latin typeface="Consolas" pitchFamily="34" charset="0"/>
                <a:ea typeface="Consolas" pitchFamily="34" charset="-122"/>
                <a:cs typeface="Consolas" pitchFamily="34" charset="-120"/>
              </a:rPr>
              <a:t>        f"{</a:t>
            </a:r>
            <a:r>
              <a:rPr lang="en-US" sz="1600" dirty="0" err="1">
                <a:solidFill>
                  <a:srgbClr val="E2E6E9"/>
                </a:solidFill>
                <a:latin typeface="Consolas" pitchFamily="34" charset="0"/>
                <a:ea typeface="Consolas" pitchFamily="34" charset="-122"/>
                <a:cs typeface="Consolas" pitchFamily="34" charset="-120"/>
              </a:rPr>
              <a:t>bar.get_height</a:t>
            </a:r>
            <a:r>
              <a:rPr lang="en-US" sz="1600" dirty="0">
                <a:solidFill>
                  <a:srgbClr val="E2E6E9"/>
                </a:solidFill>
                <a:latin typeface="Consolas" pitchFamily="34" charset="0"/>
                <a:ea typeface="Consolas" pitchFamily="34" charset="-122"/>
                <a:cs typeface="Consolas" pitchFamily="34" charset="-120"/>
              </a:rPr>
              <a:t>():.1f}",</a:t>
            </a:r>
          </a:p>
          <a:p>
            <a:r>
              <a:rPr lang="en-US" sz="1600" dirty="0">
                <a:solidFill>
                  <a:srgbClr val="E2E6E9"/>
                </a:solidFill>
                <a:latin typeface="Consolas" pitchFamily="34" charset="0"/>
                <a:ea typeface="Consolas" pitchFamily="34" charset="-122"/>
                <a:cs typeface="Consolas" pitchFamily="34" charset="-120"/>
              </a:rPr>
              <a:t>        ha='center',</a:t>
            </a:r>
          </a:p>
          <a:p>
            <a:r>
              <a:rPr lang="en-US" sz="1600" dirty="0">
                <a:solidFill>
                  <a:srgbClr val="E2E6E9"/>
                </a:solidFill>
                <a:latin typeface="Consolas" pitchFamily="34" charset="0"/>
                <a:ea typeface="Consolas" pitchFamily="34" charset="-122"/>
                <a:cs typeface="Consolas" pitchFamily="34" charset="-120"/>
              </a:rPr>
              <a:t>        </a:t>
            </a:r>
            <a:r>
              <a:rPr lang="en-US" sz="1600" dirty="0" err="1">
                <a:solidFill>
                  <a:srgbClr val="E2E6E9"/>
                </a:solidFill>
                <a:latin typeface="Consolas" pitchFamily="34" charset="0"/>
                <a:ea typeface="Consolas" pitchFamily="34" charset="-122"/>
                <a:cs typeface="Consolas" pitchFamily="34" charset="-120"/>
              </a:rPr>
              <a:t>va</a:t>
            </a:r>
            <a:r>
              <a:rPr lang="en-US" sz="1600" dirty="0">
                <a:solidFill>
                  <a:srgbClr val="E2E6E9"/>
                </a:solidFill>
                <a:latin typeface="Consolas" pitchFamily="34" charset="0"/>
                <a:ea typeface="Consolas" pitchFamily="34" charset="-122"/>
                <a:cs typeface="Consolas" pitchFamily="34" charset="-120"/>
              </a:rPr>
              <a:t>='bottom',</a:t>
            </a:r>
          </a:p>
          <a:p>
            <a:r>
              <a:rPr lang="en-US" sz="1600" dirty="0">
                <a:solidFill>
                  <a:srgbClr val="E2E6E9"/>
                </a:solidFill>
                <a:latin typeface="Consolas" pitchFamily="34" charset="0"/>
                <a:ea typeface="Consolas" pitchFamily="34" charset="-122"/>
                <a:cs typeface="Consolas" pitchFamily="34" charset="-120"/>
              </a:rPr>
              <a:t>        </a:t>
            </a:r>
            <a:r>
              <a:rPr lang="en-US" sz="1600" dirty="0" err="1">
                <a:solidFill>
                  <a:srgbClr val="E2E6E9"/>
                </a:solidFill>
                <a:latin typeface="Consolas" pitchFamily="34" charset="0"/>
                <a:ea typeface="Consolas" pitchFamily="34" charset="-122"/>
                <a:cs typeface="Consolas" pitchFamily="34" charset="-120"/>
              </a:rPr>
              <a:t>fontsize</a:t>
            </a:r>
            <a:r>
              <a:rPr lang="en-US" sz="1600" dirty="0">
                <a:solidFill>
                  <a:srgbClr val="E2E6E9"/>
                </a:solidFill>
                <a:latin typeface="Consolas" pitchFamily="34" charset="0"/>
                <a:ea typeface="Consolas" pitchFamily="34" charset="-122"/>
                <a:cs typeface="Consolas" pitchFamily="34" charset="-120"/>
              </a:rPr>
              <a:t>=9,</a:t>
            </a:r>
          </a:p>
          <a:p>
            <a:r>
              <a:rPr lang="en-US" sz="1600" dirty="0">
                <a:solidFill>
                  <a:srgbClr val="E2E6E9"/>
                </a:solidFill>
                <a:latin typeface="Consolas" pitchFamily="34" charset="0"/>
                <a:ea typeface="Consolas" pitchFamily="34" charset="-122"/>
                <a:cs typeface="Consolas" pitchFamily="34" charset="-120"/>
              </a:rPr>
              <a:t>        color=DARK</a:t>
            </a:r>
          </a:p>
          <a:p>
            <a:r>
              <a:rPr lang="en-US" sz="1600" dirty="0">
                <a:solidFill>
                  <a:srgbClr val="E2E6E9"/>
                </a:solidFill>
                <a:latin typeface="Consolas" pitchFamily="34" charset="0"/>
                <a:ea typeface="Consolas" pitchFamily="34" charset="-122"/>
                <a:cs typeface="Consolas" pitchFamily="34" charset="-120"/>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1211576F-19EA-B2CA-3AC9-0604BF9FD5E6}"/>
              </a:ext>
            </a:extLst>
          </p:cNvPr>
          <p:cNvSpPr/>
          <p:nvPr/>
        </p:nvSpPr>
        <p:spPr>
          <a:xfrm>
            <a:off x="656511" y="552451"/>
            <a:ext cx="6506289" cy="7161015"/>
          </a:xfrm>
          <a:prstGeom prst="roundRect">
            <a:avLst>
              <a:gd name="adj" fmla="val 111"/>
            </a:avLst>
          </a:prstGeom>
          <a:solidFill>
            <a:srgbClr val="1E1F20"/>
          </a:solidFill>
          <a:ln/>
        </p:spPr>
        <p:txBody>
          <a:bodyPr/>
          <a:lstStyle/>
          <a:p>
            <a:endParaRPr lang="en-US"/>
          </a:p>
        </p:txBody>
      </p:sp>
      <p:sp>
        <p:nvSpPr>
          <p:cNvPr id="3" name="Text 27">
            <a:extLst>
              <a:ext uri="{FF2B5EF4-FFF2-40B4-BE49-F238E27FC236}">
                <a16:creationId xmlns:a16="http://schemas.microsoft.com/office/drawing/2014/main" id="{AF5CE32E-371C-2AC5-70CB-6FBDE12502BA}"/>
              </a:ext>
            </a:extLst>
          </p:cNvPr>
          <p:cNvSpPr/>
          <p:nvPr/>
        </p:nvSpPr>
        <p:spPr>
          <a:xfrm>
            <a:off x="876299" y="611385"/>
            <a:ext cx="6071725" cy="6838949"/>
          </a:xfrm>
          <a:prstGeom prst="rect">
            <a:avLst/>
          </a:prstGeom>
          <a:noFill/>
          <a:ln/>
        </p:spPr>
        <p:txBody>
          <a:bodyPr wrap="square" lIns="0" tIns="0" rIns="0" bIns="0" rtlCol="0" anchor="t"/>
          <a:lstStyle/>
          <a:p>
            <a:r>
              <a:rPr lang="en-US" sz="1400" dirty="0">
                <a:solidFill>
                  <a:srgbClr val="E2E6E9"/>
                </a:solidFill>
                <a:latin typeface="Consolas" pitchFamily="34" charset="0"/>
                <a:ea typeface="Consolas" pitchFamily="34" charset="-122"/>
                <a:cs typeface="Consolas" pitchFamily="34" charset="-120"/>
              </a:rPr>
              <a:t># =========================</a:t>
            </a:r>
          </a:p>
          <a:p>
            <a:r>
              <a:rPr lang="en-US" sz="1400" dirty="0">
                <a:solidFill>
                  <a:srgbClr val="E2E6E9"/>
                </a:solidFill>
                <a:latin typeface="Consolas" pitchFamily="34" charset="0"/>
                <a:ea typeface="Consolas" pitchFamily="34" charset="-122"/>
                <a:cs typeface="Consolas" pitchFamily="34" charset="-120"/>
              </a:rPr>
              <a:t># Plot 3: Monthly Delay Trend</a:t>
            </a:r>
          </a:p>
          <a:p>
            <a:r>
              <a:rPr lang="en-US" sz="1400" dirty="0">
                <a:solidFill>
                  <a:srgbClr val="E2E6E9"/>
                </a:solidFill>
                <a:latin typeface="Consolas" pitchFamily="34" charset="0"/>
                <a:ea typeface="Consolas" pitchFamily="34" charset="-122"/>
                <a:cs typeface="Consolas" pitchFamily="34" charset="-120"/>
              </a:rPr>
              <a:t># =========================</a:t>
            </a:r>
          </a:p>
          <a:p>
            <a:r>
              <a:rPr lang="en-US" sz="1400" dirty="0">
                <a:solidFill>
                  <a:srgbClr val="E2E6E9"/>
                </a:solidFill>
                <a:latin typeface="Consolas" pitchFamily="34" charset="0"/>
                <a:ea typeface="Consolas" pitchFamily="34" charset="-122"/>
                <a:cs typeface="Consolas" pitchFamily="34" charset="-120"/>
              </a:rPr>
              <a:t>axes[1,0].plot(</a:t>
            </a:r>
          </a:p>
          <a:p>
            <a:r>
              <a:rPr lang="en-US" sz="1400" dirty="0">
                <a:solidFill>
                  <a:srgbClr val="E2E6E9"/>
                </a:solidFill>
                <a:latin typeface="Consolas" pitchFamily="34" charset="0"/>
                <a:ea typeface="Consolas" pitchFamily="34" charset="-122"/>
                <a:cs typeface="Consolas" pitchFamily="34" charset="-120"/>
              </a:rPr>
              <a:t>    </a:t>
            </a:r>
            <a:r>
              <a:rPr lang="en-US" sz="1400" dirty="0" err="1">
                <a:solidFill>
                  <a:srgbClr val="E2E6E9"/>
                </a:solidFill>
                <a:latin typeface="Consolas" pitchFamily="34" charset="0"/>
                <a:ea typeface="Consolas" pitchFamily="34" charset="-122"/>
                <a:cs typeface="Consolas" pitchFamily="34" charset="-120"/>
              </a:rPr>
              <a:t>monthly_status.index</a:t>
            </a:r>
            <a:r>
              <a:rPr lang="en-US" sz="1400" dirty="0">
                <a:solidFill>
                  <a:srgbClr val="E2E6E9"/>
                </a:solidFill>
                <a:latin typeface="Consolas" pitchFamily="34" charset="0"/>
                <a:ea typeface="Consolas" pitchFamily="34" charset="-122"/>
                <a:cs typeface="Consolas" pitchFamily="34" charset="-120"/>
              </a:rPr>
              <a:t>,</a:t>
            </a:r>
          </a:p>
          <a:p>
            <a:r>
              <a:rPr lang="en-US" sz="1400" dirty="0">
                <a:solidFill>
                  <a:srgbClr val="E2E6E9"/>
                </a:solidFill>
                <a:latin typeface="Consolas" pitchFamily="34" charset="0"/>
                <a:ea typeface="Consolas" pitchFamily="34" charset="-122"/>
                <a:cs typeface="Consolas" pitchFamily="34" charset="-120"/>
              </a:rPr>
              <a:t>    </a:t>
            </a:r>
            <a:r>
              <a:rPr lang="en-US" sz="1400" dirty="0" err="1">
                <a:solidFill>
                  <a:srgbClr val="E2E6E9"/>
                </a:solidFill>
                <a:latin typeface="Consolas" pitchFamily="34" charset="0"/>
                <a:ea typeface="Consolas" pitchFamily="34" charset="-122"/>
                <a:cs typeface="Consolas" pitchFamily="34" charset="-120"/>
              </a:rPr>
              <a:t>monthly_status</a:t>
            </a:r>
            <a:r>
              <a:rPr lang="en-US" sz="1400" dirty="0">
                <a:solidFill>
                  <a:srgbClr val="E2E6E9"/>
                </a:solidFill>
                <a:latin typeface="Consolas" pitchFamily="34" charset="0"/>
                <a:ea typeface="Consolas" pitchFamily="34" charset="-122"/>
                <a:cs typeface="Consolas" pitchFamily="34" charset="-120"/>
              </a:rPr>
              <a:t>['delayed'],</a:t>
            </a:r>
          </a:p>
          <a:p>
            <a:r>
              <a:rPr lang="en-US" sz="1400" dirty="0">
                <a:solidFill>
                  <a:srgbClr val="E2E6E9"/>
                </a:solidFill>
                <a:latin typeface="Consolas" pitchFamily="34" charset="0"/>
                <a:ea typeface="Consolas" pitchFamily="34" charset="-122"/>
                <a:cs typeface="Consolas" pitchFamily="34" charset="-120"/>
              </a:rPr>
              <a:t>    marker='o',</a:t>
            </a:r>
          </a:p>
          <a:p>
            <a:r>
              <a:rPr lang="en-US" sz="1400" dirty="0">
                <a:solidFill>
                  <a:srgbClr val="E2E6E9"/>
                </a:solidFill>
                <a:latin typeface="Consolas" pitchFamily="34" charset="0"/>
                <a:ea typeface="Consolas" pitchFamily="34" charset="-122"/>
                <a:cs typeface="Consolas" pitchFamily="34" charset="-120"/>
              </a:rPr>
              <a:t>    linewidth=2,</a:t>
            </a:r>
          </a:p>
          <a:p>
            <a:r>
              <a:rPr lang="en-US" sz="1400" dirty="0">
                <a:solidFill>
                  <a:srgbClr val="E2E6E9"/>
                </a:solidFill>
                <a:latin typeface="Consolas" pitchFamily="34" charset="0"/>
                <a:ea typeface="Consolas" pitchFamily="34" charset="-122"/>
                <a:cs typeface="Consolas" pitchFamily="34" charset="-120"/>
              </a:rPr>
              <a:t>    color=DARK</a:t>
            </a:r>
          </a:p>
          <a:p>
            <a:r>
              <a:rPr lang="en-US" sz="1400" dirty="0">
                <a:solidFill>
                  <a:srgbClr val="E2E6E9"/>
                </a:solidFill>
                <a:latin typeface="Consolas" pitchFamily="34" charset="0"/>
                <a:ea typeface="Consolas" pitchFamily="34" charset="-122"/>
                <a:cs typeface="Consolas" pitchFamily="34" charset="-120"/>
              </a:rPr>
              <a:t>)</a:t>
            </a:r>
          </a:p>
          <a:p>
            <a:endParaRPr lang="en-US" sz="1400" dirty="0">
              <a:solidFill>
                <a:srgbClr val="E2E6E9"/>
              </a:solidFill>
              <a:latin typeface="Consolas" pitchFamily="34" charset="0"/>
              <a:ea typeface="Consolas" pitchFamily="34" charset="-122"/>
              <a:cs typeface="Consolas" pitchFamily="34" charset="-120"/>
            </a:endParaRPr>
          </a:p>
          <a:p>
            <a:r>
              <a:rPr lang="en-US" sz="1400" dirty="0">
                <a:solidFill>
                  <a:srgbClr val="E2E6E9"/>
                </a:solidFill>
                <a:latin typeface="Consolas" pitchFamily="34" charset="0"/>
                <a:ea typeface="Consolas" pitchFamily="34" charset="-122"/>
                <a:cs typeface="Consolas" pitchFamily="34" charset="-120"/>
              </a:rPr>
              <a:t>axes[1,0].</a:t>
            </a:r>
            <a:r>
              <a:rPr lang="en-US" sz="1400" dirty="0" err="1">
                <a:solidFill>
                  <a:srgbClr val="E2E6E9"/>
                </a:solidFill>
                <a:latin typeface="Consolas" pitchFamily="34" charset="0"/>
                <a:ea typeface="Consolas" pitchFamily="34" charset="-122"/>
                <a:cs typeface="Consolas" pitchFamily="34" charset="-120"/>
              </a:rPr>
              <a:t>set_title</a:t>
            </a:r>
            <a:r>
              <a:rPr lang="en-US" sz="1400" dirty="0">
                <a:solidFill>
                  <a:srgbClr val="E2E6E9"/>
                </a:solidFill>
                <a:latin typeface="Consolas" pitchFamily="34" charset="0"/>
                <a:ea typeface="Consolas" pitchFamily="34" charset="-122"/>
                <a:cs typeface="Consolas" pitchFamily="34" charset="-120"/>
              </a:rPr>
              <a:t>("Monthly Delay Trend", color=DARK)</a:t>
            </a:r>
          </a:p>
          <a:p>
            <a:r>
              <a:rPr lang="en-US" sz="1400" dirty="0">
                <a:solidFill>
                  <a:srgbClr val="E2E6E9"/>
                </a:solidFill>
                <a:latin typeface="Consolas" pitchFamily="34" charset="0"/>
                <a:ea typeface="Consolas" pitchFamily="34" charset="-122"/>
                <a:cs typeface="Consolas" pitchFamily="34" charset="-120"/>
              </a:rPr>
              <a:t>axes[1,0].</a:t>
            </a:r>
            <a:r>
              <a:rPr lang="en-US" sz="1400" dirty="0" err="1">
                <a:solidFill>
                  <a:srgbClr val="E2E6E9"/>
                </a:solidFill>
                <a:latin typeface="Consolas" pitchFamily="34" charset="0"/>
                <a:ea typeface="Consolas" pitchFamily="34" charset="-122"/>
                <a:cs typeface="Consolas" pitchFamily="34" charset="-120"/>
              </a:rPr>
              <a:t>set_xlabel</a:t>
            </a:r>
            <a:r>
              <a:rPr lang="en-US" sz="1400" dirty="0">
                <a:solidFill>
                  <a:srgbClr val="E2E6E9"/>
                </a:solidFill>
                <a:latin typeface="Consolas" pitchFamily="34" charset="0"/>
                <a:ea typeface="Consolas" pitchFamily="34" charset="-122"/>
                <a:cs typeface="Consolas" pitchFamily="34" charset="-120"/>
              </a:rPr>
              <a:t>("Month")</a:t>
            </a:r>
          </a:p>
          <a:p>
            <a:r>
              <a:rPr lang="en-US" sz="1400" dirty="0">
                <a:solidFill>
                  <a:srgbClr val="E2E6E9"/>
                </a:solidFill>
                <a:latin typeface="Consolas" pitchFamily="34" charset="0"/>
                <a:ea typeface="Consolas" pitchFamily="34" charset="-122"/>
                <a:cs typeface="Consolas" pitchFamily="34" charset="-120"/>
              </a:rPr>
              <a:t>axes[1,0].</a:t>
            </a:r>
            <a:r>
              <a:rPr lang="en-US" sz="1400" dirty="0" err="1">
                <a:solidFill>
                  <a:srgbClr val="E2E6E9"/>
                </a:solidFill>
                <a:latin typeface="Consolas" pitchFamily="34" charset="0"/>
                <a:ea typeface="Consolas" pitchFamily="34" charset="-122"/>
                <a:cs typeface="Consolas" pitchFamily="34" charset="-120"/>
              </a:rPr>
              <a:t>set_ylabel</a:t>
            </a:r>
            <a:r>
              <a:rPr lang="en-US" sz="1400" dirty="0">
                <a:solidFill>
                  <a:srgbClr val="E2E6E9"/>
                </a:solidFill>
                <a:latin typeface="Consolas" pitchFamily="34" charset="0"/>
                <a:ea typeface="Consolas" pitchFamily="34" charset="-122"/>
                <a:cs typeface="Consolas" pitchFamily="34" charset="-120"/>
              </a:rPr>
              <a:t>("Delay %")</a:t>
            </a:r>
          </a:p>
          <a:p>
            <a:endParaRPr lang="en-US" sz="1400" dirty="0">
              <a:solidFill>
                <a:srgbClr val="E2E6E9"/>
              </a:solidFill>
              <a:latin typeface="Consolas" pitchFamily="34" charset="0"/>
              <a:ea typeface="Consolas" pitchFamily="34" charset="-122"/>
              <a:cs typeface="Consolas" pitchFamily="34" charset="-120"/>
            </a:endParaRPr>
          </a:p>
          <a:p>
            <a:r>
              <a:rPr lang="en-US" sz="1400" dirty="0">
                <a:solidFill>
                  <a:srgbClr val="E2E6E9"/>
                </a:solidFill>
                <a:latin typeface="Consolas" pitchFamily="34" charset="0"/>
                <a:ea typeface="Consolas" pitchFamily="34" charset="-122"/>
                <a:cs typeface="Consolas" pitchFamily="34" charset="-120"/>
              </a:rPr>
              <a:t>for x, y in zip(</a:t>
            </a:r>
            <a:r>
              <a:rPr lang="en-US" sz="1400" dirty="0" err="1">
                <a:solidFill>
                  <a:srgbClr val="E2E6E9"/>
                </a:solidFill>
                <a:latin typeface="Consolas" pitchFamily="34" charset="0"/>
                <a:ea typeface="Consolas" pitchFamily="34" charset="-122"/>
                <a:cs typeface="Consolas" pitchFamily="34" charset="-120"/>
              </a:rPr>
              <a:t>monthly_status.index</a:t>
            </a:r>
            <a:r>
              <a:rPr lang="en-US" sz="1400" dirty="0">
                <a:solidFill>
                  <a:srgbClr val="E2E6E9"/>
                </a:solidFill>
                <a:latin typeface="Consolas" pitchFamily="34" charset="0"/>
                <a:ea typeface="Consolas" pitchFamily="34" charset="-122"/>
                <a:cs typeface="Consolas" pitchFamily="34" charset="-120"/>
              </a:rPr>
              <a:t>, </a:t>
            </a:r>
            <a:r>
              <a:rPr lang="en-US" sz="1400" dirty="0" err="1">
                <a:solidFill>
                  <a:srgbClr val="E2E6E9"/>
                </a:solidFill>
                <a:latin typeface="Consolas" pitchFamily="34" charset="0"/>
                <a:ea typeface="Consolas" pitchFamily="34" charset="-122"/>
                <a:cs typeface="Consolas" pitchFamily="34" charset="-120"/>
              </a:rPr>
              <a:t>monthly_status</a:t>
            </a:r>
            <a:r>
              <a:rPr lang="en-US" sz="1400" dirty="0">
                <a:solidFill>
                  <a:srgbClr val="E2E6E9"/>
                </a:solidFill>
                <a:latin typeface="Consolas" pitchFamily="34" charset="0"/>
                <a:ea typeface="Consolas" pitchFamily="34" charset="-122"/>
                <a:cs typeface="Consolas" pitchFamily="34" charset="-120"/>
              </a:rPr>
              <a:t>['delayed']):</a:t>
            </a:r>
          </a:p>
          <a:p>
            <a:r>
              <a:rPr lang="en-US" sz="1400" dirty="0">
                <a:solidFill>
                  <a:srgbClr val="E2E6E9"/>
                </a:solidFill>
                <a:latin typeface="Consolas" pitchFamily="34" charset="0"/>
                <a:ea typeface="Consolas" pitchFamily="34" charset="-122"/>
                <a:cs typeface="Consolas" pitchFamily="34" charset="-120"/>
              </a:rPr>
              <a:t>    axes[1,0].text(</a:t>
            </a:r>
          </a:p>
          <a:p>
            <a:r>
              <a:rPr lang="en-US" sz="1400" dirty="0">
                <a:solidFill>
                  <a:srgbClr val="E2E6E9"/>
                </a:solidFill>
                <a:latin typeface="Consolas" pitchFamily="34" charset="0"/>
                <a:ea typeface="Consolas" pitchFamily="34" charset="-122"/>
                <a:cs typeface="Consolas" pitchFamily="34" charset="-120"/>
              </a:rPr>
              <a:t>        x,</a:t>
            </a:r>
          </a:p>
          <a:p>
            <a:r>
              <a:rPr lang="en-US" sz="1400" dirty="0">
                <a:solidFill>
                  <a:srgbClr val="E2E6E9"/>
                </a:solidFill>
                <a:latin typeface="Consolas" pitchFamily="34" charset="0"/>
                <a:ea typeface="Consolas" pitchFamily="34" charset="-122"/>
                <a:cs typeface="Consolas" pitchFamily="34" charset="-120"/>
              </a:rPr>
              <a:t>        y,</a:t>
            </a:r>
          </a:p>
          <a:p>
            <a:r>
              <a:rPr lang="en-US" sz="1400" dirty="0">
                <a:solidFill>
                  <a:srgbClr val="E2E6E9"/>
                </a:solidFill>
                <a:latin typeface="Consolas" pitchFamily="34" charset="0"/>
                <a:ea typeface="Consolas" pitchFamily="34" charset="-122"/>
                <a:cs typeface="Consolas" pitchFamily="34" charset="-120"/>
              </a:rPr>
              <a:t>        f"{y:.1f}",</a:t>
            </a:r>
          </a:p>
          <a:p>
            <a:r>
              <a:rPr lang="en-US" sz="1400" dirty="0">
                <a:solidFill>
                  <a:srgbClr val="E2E6E9"/>
                </a:solidFill>
                <a:latin typeface="Consolas" pitchFamily="34" charset="0"/>
                <a:ea typeface="Consolas" pitchFamily="34" charset="-122"/>
                <a:cs typeface="Consolas" pitchFamily="34" charset="-120"/>
              </a:rPr>
              <a:t>        ha='center',</a:t>
            </a:r>
          </a:p>
          <a:p>
            <a:r>
              <a:rPr lang="en-US" sz="1400" dirty="0">
                <a:solidFill>
                  <a:srgbClr val="E2E6E9"/>
                </a:solidFill>
                <a:latin typeface="Consolas" pitchFamily="34" charset="0"/>
                <a:ea typeface="Consolas" pitchFamily="34" charset="-122"/>
                <a:cs typeface="Consolas" pitchFamily="34" charset="-120"/>
              </a:rPr>
              <a:t>        </a:t>
            </a:r>
            <a:r>
              <a:rPr lang="en-US" sz="1400" dirty="0" err="1">
                <a:solidFill>
                  <a:srgbClr val="E2E6E9"/>
                </a:solidFill>
                <a:latin typeface="Consolas" pitchFamily="34" charset="0"/>
                <a:ea typeface="Consolas" pitchFamily="34" charset="-122"/>
                <a:cs typeface="Consolas" pitchFamily="34" charset="-120"/>
              </a:rPr>
              <a:t>va</a:t>
            </a:r>
            <a:r>
              <a:rPr lang="en-US" sz="1400" dirty="0">
                <a:solidFill>
                  <a:srgbClr val="E2E6E9"/>
                </a:solidFill>
                <a:latin typeface="Consolas" pitchFamily="34" charset="0"/>
                <a:ea typeface="Consolas" pitchFamily="34" charset="-122"/>
                <a:cs typeface="Consolas" pitchFamily="34" charset="-120"/>
              </a:rPr>
              <a:t>='bottom',</a:t>
            </a:r>
          </a:p>
          <a:p>
            <a:r>
              <a:rPr lang="en-US" sz="1400" dirty="0">
                <a:solidFill>
                  <a:srgbClr val="E2E6E9"/>
                </a:solidFill>
                <a:latin typeface="Consolas" pitchFamily="34" charset="0"/>
                <a:ea typeface="Consolas" pitchFamily="34" charset="-122"/>
                <a:cs typeface="Consolas" pitchFamily="34" charset="-120"/>
              </a:rPr>
              <a:t>        </a:t>
            </a:r>
            <a:r>
              <a:rPr lang="en-US" sz="1400" dirty="0" err="1">
                <a:solidFill>
                  <a:srgbClr val="E2E6E9"/>
                </a:solidFill>
                <a:latin typeface="Consolas" pitchFamily="34" charset="0"/>
                <a:ea typeface="Consolas" pitchFamily="34" charset="-122"/>
                <a:cs typeface="Consolas" pitchFamily="34" charset="-120"/>
              </a:rPr>
              <a:t>fontsize</a:t>
            </a:r>
            <a:r>
              <a:rPr lang="en-US" sz="1400" dirty="0">
                <a:solidFill>
                  <a:srgbClr val="E2E6E9"/>
                </a:solidFill>
                <a:latin typeface="Consolas" pitchFamily="34" charset="0"/>
                <a:ea typeface="Consolas" pitchFamily="34" charset="-122"/>
                <a:cs typeface="Consolas" pitchFamily="34" charset="-120"/>
              </a:rPr>
              <a:t>=9,</a:t>
            </a:r>
          </a:p>
          <a:p>
            <a:r>
              <a:rPr lang="en-US" sz="1400" dirty="0">
                <a:solidFill>
                  <a:srgbClr val="E2E6E9"/>
                </a:solidFill>
                <a:latin typeface="Consolas" pitchFamily="34" charset="0"/>
                <a:ea typeface="Consolas" pitchFamily="34" charset="-122"/>
                <a:cs typeface="Consolas" pitchFamily="34" charset="-120"/>
              </a:rPr>
              <a:t>        color=DARK</a:t>
            </a:r>
          </a:p>
          <a:p>
            <a:r>
              <a:rPr lang="en-US" sz="1400" dirty="0">
                <a:solidFill>
                  <a:srgbClr val="E2E6E9"/>
                </a:solidFill>
                <a:latin typeface="Consolas" pitchFamily="34" charset="0"/>
                <a:ea typeface="Consolas" pitchFamily="34" charset="-122"/>
                <a:cs typeface="Consolas" pitchFamily="34" charset="-120"/>
              </a:rPr>
              <a:t>    )</a:t>
            </a:r>
          </a:p>
        </p:txBody>
      </p:sp>
      <p:sp>
        <p:nvSpPr>
          <p:cNvPr id="4" name="Shape 2">
            <a:extLst>
              <a:ext uri="{FF2B5EF4-FFF2-40B4-BE49-F238E27FC236}">
                <a16:creationId xmlns:a16="http://schemas.microsoft.com/office/drawing/2014/main" id="{85D9D4B6-D1B5-FBC2-CDC9-D9BE449622F1}"/>
              </a:ext>
            </a:extLst>
          </p:cNvPr>
          <p:cNvSpPr/>
          <p:nvPr/>
        </p:nvSpPr>
        <p:spPr>
          <a:xfrm>
            <a:off x="7315200" y="552452"/>
            <a:ext cx="6506289" cy="7161015"/>
          </a:xfrm>
          <a:prstGeom prst="roundRect">
            <a:avLst>
              <a:gd name="adj" fmla="val 111"/>
            </a:avLst>
          </a:prstGeom>
          <a:solidFill>
            <a:srgbClr val="1E1F20"/>
          </a:solidFill>
          <a:ln/>
        </p:spPr>
        <p:txBody>
          <a:bodyPr/>
          <a:lstStyle/>
          <a:p>
            <a:endParaRPr lang="en-US"/>
          </a:p>
        </p:txBody>
      </p:sp>
      <p:sp>
        <p:nvSpPr>
          <p:cNvPr id="5" name="Text 27">
            <a:extLst>
              <a:ext uri="{FF2B5EF4-FFF2-40B4-BE49-F238E27FC236}">
                <a16:creationId xmlns:a16="http://schemas.microsoft.com/office/drawing/2014/main" id="{323E30EE-A943-8F09-51D4-2D2F96A60F5B}"/>
              </a:ext>
            </a:extLst>
          </p:cNvPr>
          <p:cNvSpPr/>
          <p:nvPr/>
        </p:nvSpPr>
        <p:spPr>
          <a:xfrm>
            <a:off x="7534988" y="607822"/>
            <a:ext cx="6071725" cy="7124696"/>
          </a:xfrm>
          <a:prstGeom prst="rect">
            <a:avLst/>
          </a:prstGeom>
          <a:noFill/>
          <a:ln/>
        </p:spPr>
        <p:txBody>
          <a:bodyPr wrap="square" lIns="0" tIns="0" rIns="0" bIns="0" rtlCol="0" anchor="t"/>
          <a:lstStyle/>
          <a:p>
            <a:r>
              <a:rPr lang="en-US" sz="1400" dirty="0">
                <a:solidFill>
                  <a:srgbClr val="E2E6E9"/>
                </a:solidFill>
                <a:latin typeface="Consolas" pitchFamily="34" charset="0"/>
                <a:ea typeface="Consolas" pitchFamily="34" charset="-122"/>
                <a:cs typeface="Consolas" pitchFamily="34" charset="-120"/>
              </a:rPr>
              <a:t># =========================</a:t>
            </a:r>
          </a:p>
          <a:p>
            <a:r>
              <a:rPr lang="en-US" sz="1400" dirty="0">
                <a:solidFill>
                  <a:srgbClr val="E2E6E9"/>
                </a:solidFill>
                <a:latin typeface="Consolas" pitchFamily="34" charset="0"/>
                <a:ea typeface="Consolas" pitchFamily="34" charset="-122"/>
                <a:cs typeface="Consolas" pitchFamily="34" charset="-120"/>
              </a:rPr>
              <a:t># Plot 4: Age Group vs Flight Status</a:t>
            </a:r>
          </a:p>
          <a:p>
            <a:r>
              <a:rPr lang="en-US" sz="1400" dirty="0">
                <a:solidFill>
                  <a:srgbClr val="E2E6E9"/>
                </a:solidFill>
                <a:latin typeface="Consolas" pitchFamily="34" charset="0"/>
                <a:ea typeface="Consolas" pitchFamily="34" charset="-122"/>
                <a:cs typeface="Consolas" pitchFamily="34" charset="-120"/>
              </a:rPr>
              <a:t># =========================</a:t>
            </a:r>
          </a:p>
          <a:p>
            <a:r>
              <a:rPr lang="en-US" sz="1400" dirty="0" err="1">
                <a:solidFill>
                  <a:srgbClr val="E2E6E9"/>
                </a:solidFill>
                <a:latin typeface="Consolas" pitchFamily="34" charset="0"/>
                <a:ea typeface="Consolas" pitchFamily="34" charset="-122"/>
                <a:cs typeface="Consolas" pitchFamily="34" charset="-120"/>
              </a:rPr>
              <a:t>pd.crosstab</a:t>
            </a:r>
            <a:r>
              <a:rPr lang="en-US" sz="1400" dirty="0">
                <a:solidFill>
                  <a:srgbClr val="E2E6E9"/>
                </a:solidFill>
                <a:latin typeface="Consolas" pitchFamily="34" charset="0"/>
                <a:ea typeface="Consolas" pitchFamily="34" charset="-122"/>
                <a:cs typeface="Consolas" pitchFamily="34" charset="-120"/>
              </a:rPr>
              <a:t>(</a:t>
            </a:r>
          </a:p>
          <a:p>
            <a:r>
              <a:rPr lang="en-US" sz="1400" dirty="0">
                <a:solidFill>
                  <a:srgbClr val="E2E6E9"/>
                </a:solidFill>
                <a:latin typeface="Consolas" pitchFamily="34" charset="0"/>
                <a:ea typeface="Consolas" pitchFamily="34" charset="-122"/>
                <a:cs typeface="Consolas" pitchFamily="34" charset="-120"/>
              </a:rPr>
              <a:t>    </a:t>
            </a:r>
            <a:r>
              <a:rPr lang="en-US" sz="1400" dirty="0" err="1">
                <a:solidFill>
                  <a:srgbClr val="E2E6E9"/>
                </a:solidFill>
                <a:latin typeface="Consolas" pitchFamily="34" charset="0"/>
                <a:ea typeface="Consolas" pitchFamily="34" charset="-122"/>
                <a:cs typeface="Consolas" pitchFamily="34" charset="-120"/>
              </a:rPr>
              <a:t>df</a:t>
            </a:r>
            <a:r>
              <a:rPr lang="en-US" sz="1400" dirty="0">
                <a:solidFill>
                  <a:srgbClr val="E2E6E9"/>
                </a:solidFill>
                <a:latin typeface="Consolas" pitchFamily="34" charset="0"/>
                <a:ea typeface="Consolas" pitchFamily="34" charset="-122"/>
                <a:cs typeface="Consolas" pitchFamily="34" charset="-120"/>
              </a:rPr>
              <a:t>['</a:t>
            </a:r>
            <a:r>
              <a:rPr lang="en-US" sz="1400" dirty="0" err="1">
                <a:solidFill>
                  <a:srgbClr val="E2E6E9"/>
                </a:solidFill>
                <a:latin typeface="Consolas" pitchFamily="34" charset="0"/>
                <a:ea typeface="Consolas" pitchFamily="34" charset="-122"/>
                <a:cs typeface="Consolas" pitchFamily="34" charset="-120"/>
              </a:rPr>
              <a:t>age_group</a:t>
            </a:r>
            <a:r>
              <a:rPr lang="en-US" sz="1400" dirty="0">
                <a:solidFill>
                  <a:srgbClr val="E2E6E9"/>
                </a:solidFill>
                <a:latin typeface="Consolas" pitchFamily="34" charset="0"/>
                <a:ea typeface="Consolas" pitchFamily="34" charset="-122"/>
                <a:cs typeface="Consolas" pitchFamily="34" charset="-120"/>
              </a:rPr>
              <a:t>'],</a:t>
            </a:r>
          </a:p>
          <a:p>
            <a:r>
              <a:rPr lang="en-US" sz="1400" dirty="0">
                <a:solidFill>
                  <a:srgbClr val="E2E6E9"/>
                </a:solidFill>
                <a:latin typeface="Consolas" pitchFamily="34" charset="0"/>
                <a:ea typeface="Consolas" pitchFamily="34" charset="-122"/>
                <a:cs typeface="Consolas" pitchFamily="34" charset="-120"/>
              </a:rPr>
              <a:t>    </a:t>
            </a:r>
            <a:r>
              <a:rPr lang="en-US" sz="1400" dirty="0" err="1">
                <a:solidFill>
                  <a:srgbClr val="E2E6E9"/>
                </a:solidFill>
                <a:latin typeface="Consolas" pitchFamily="34" charset="0"/>
                <a:ea typeface="Consolas" pitchFamily="34" charset="-122"/>
                <a:cs typeface="Consolas" pitchFamily="34" charset="-120"/>
              </a:rPr>
              <a:t>df</a:t>
            </a:r>
            <a:r>
              <a:rPr lang="en-US" sz="1400" dirty="0">
                <a:solidFill>
                  <a:srgbClr val="E2E6E9"/>
                </a:solidFill>
                <a:latin typeface="Consolas" pitchFamily="34" charset="0"/>
                <a:ea typeface="Consolas" pitchFamily="34" charset="-122"/>
                <a:cs typeface="Consolas" pitchFamily="34" charset="-120"/>
              </a:rPr>
              <a:t>['Flight Status']</a:t>
            </a:r>
          </a:p>
          <a:p>
            <a:r>
              <a:rPr lang="en-US" sz="1400" dirty="0">
                <a:solidFill>
                  <a:srgbClr val="E2E6E9"/>
                </a:solidFill>
                <a:latin typeface="Consolas" pitchFamily="34" charset="0"/>
                <a:ea typeface="Consolas" pitchFamily="34" charset="-122"/>
                <a:cs typeface="Consolas" pitchFamily="34" charset="-120"/>
              </a:rPr>
              <a:t>).plot(</a:t>
            </a:r>
          </a:p>
          <a:p>
            <a:r>
              <a:rPr lang="en-US" sz="1400" dirty="0">
                <a:solidFill>
                  <a:srgbClr val="E2E6E9"/>
                </a:solidFill>
                <a:latin typeface="Consolas" pitchFamily="34" charset="0"/>
                <a:ea typeface="Consolas" pitchFamily="34" charset="-122"/>
                <a:cs typeface="Consolas" pitchFamily="34" charset="-120"/>
              </a:rPr>
              <a:t>    kind='bar',</a:t>
            </a:r>
          </a:p>
          <a:p>
            <a:r>
              <a:rPr lang="en-US" sz="1400" dirty="0">
                <a:solidFill>
                  <a:srgbClr val="E2E6E9"/>
                </a:solidFill>
                <a:latin typeface="Consolas" pitchFamily="34" charset="0"/>
                <a:ea typeface="Consolas" pitchFamily="34" charset="-122"/>
                <a:cs typeface="Consolas" pitchFamily="34" charset="-120"/>
              </a:rPr>
              <a:t>    stacked=True,</a:t>
            </a:r>
          </a:p>
          <a:p>
            <a:r>
              <a:rPr lang="en-US" sz="1400" dirty="0">
                <a:solidFill>
                  <a:srgbClr val="E2E6E9"/>
                </a:solidFill>
                <a:latin typeface="Consolas" pitchFamily="34" charset="0"/>
                <a:ea typeface="Consolas" pitchFamily="34" charset="-122"/>
                <a:cs typeface="Consolas" pitchFamily="34" charset="-120"/>
              </a:rPr>
              <a:t>    ax=axes[1,1],</a:t>
            </a:r>
          </a:p>
          <a:p>
            <a:r>
              <a:rPr lang="en-US" sz="1400" dirty="0">
                <a:solidFill>
                  <a:srgbClr val="E2E6E9"/>
                </a:solidFill>
                <a:latin typeface="Consolas" pitchFamily="34" charset="0"/>
                <a:ea typeface="Consolas" pitchFamily="34" charset="-122"/>
                <a:cs typeface="Consolas" pitchFamily="34" charset="-120"/>
              </a:rPr>
              <a:t>    color=[DARK, MID, LIGHT]</a:t>
            </a:r>
          </a:p>
          <a:p>
            <a:r>
              <a:rPr lang="en-US" sz="1400" dirty="0">
                <a:solidFill>
                  <a:srgbClr val="E2E6E9"/>
                </a:solidFill>
                <a:latin typeface="Consolas" pitchFamily="34" charset="0"/>
                <a:ea typeface="Consolas" pitchFamily="34" charset="-122"/>
                <a:cs typeface="Consolas" pitchFamily="34" charset="-120"/>
              </a:rPr>
              <a:t>)</a:t>
            </a:r>
          </a:p>
          <a:p>
            <a:endParaRPr lang="en-US" sz="1400" dirty="0">
              <a:solidFill>
                <a:srgbClr val="E2E6E9"/>
              </a:solidFill>
              <a:latin typeface="Consolas" pitchFamily="34" charset="0"/>
              <a:ea typeface="Consolas" pitchFamily="34" charset="-122"/>
              <a:cs typeface="Consolas" pitchFamily="34" charset="-120"/>
            </a:endParaRPr>
          </a:p>
          <a:p>
            <a:r>
              <a:rPr lang="en-US" sz="1400" dirty="0">
                <a:solidFill>
                  <a:srgbClr val="E2E6E9"/>
                </a:solidFill>
                <a:latin typeface="Consolas" pitchFamily="34" charset="0"/>
                <a:ea typeface="Consolas" pitchFamily="34" charset="-122"/>
                <a:cs typeface="Consolas" pitchFamily="34" charset="-120"/>
              </a:rPr>
              <a:t>axes[1,1].</a:t>
            </a:r>
            <a:r>
              <a:rPr lang="en-US" sz="1400" dirty="0" err="1">
                <a:solidFill>
                  <a:srgbClr val="E2E6E9"/>
                </a:solidFill>
                <a:latin typeface="Consolas" pitchFamily="34" charset="0"/>
                <a:ea typeface="Consolas" pitchFamily="34" charset="-122"/>
                <a:cs typeface="Consolas" pitchFamily="34" charset="-120"/>
              </a:rPr>
              <a:t>set_title</a:t>
            </a:r>
            <a:r>
              <a:rPr lang="en-US" sz="1400" dirty="0">
                <a:solidFill>
                  <a:srgbClr val="E2E6E9"/>
                </a:solidFill>
                <a:latin typeface="Consolas" pitchFamily="34" charset="0"/>
                <a:ea typeface="Consolas" pitchFamily="34" charset="-122"/>
                <a:cs typeface="Consolas" pitchFamily="34" charset="-120"/>
              </a:rPr>
              <a:t>("Age Group vs Flight Status", color=DARK)</a:t>
            </a:r>
          </a:p>
          <a:p>
            <a:r>
              <a:rPr lang="en-US" sz="1400" dirty="0">
                <a:solidFill>
                  <a:srgbClr val="E2E6E9"/>
                </a:solidFill>
                <a:latin typeface="Consolas" pitchFamily="34" charset="0"/>
                <a:ea typeface="Consolas" pitchFamily="34" charset="-122"/>
                <a:cs typeface="Consolas" pitchFamily="34" charset="-120"/>
              </a:rPr>
              <a:t>axes[1,1].</a:t>
            </a:r>
            <a:r>
              <a:rPr lang="en-US" sz="1400" dirty="0" err="1">
                <a:solidFill>
                  <a:srgbClr val="E2E6E9"/>
                </a:solidFill>
                <a:latin typeface="Consolas" pitchFamily="34" charset="0"/>
                <a:ea typeface="Consolas" pitchFamily="34" charset="-122"/>
                <a:cs typeface="Consolas" pitchFamily="34" charset="-120"/>
              </a:rPr>
              <a:t>set_xlabel</a:t>
            </a:r>
            <a:r>
              <a:rPr lang="en-US" sz="1400" dirty="0">
                <a:solidFill>
                  <a:srgbClr val="E2E6E9"/>
                </a:solidFill>
                <a:latin typeface="Consolas" pitchFamily="34" charset="0"/>
                <a:ea typeface="Consolas" pitchFamily="34" charset="-122"/>
                <a:cs typeface="Consolas" pitchFamily="34" charset="-120"/>
              </a:rPr>
              <a:t>("Age Group")</a:t>
            </a:r>
          </a:p>
          <a:p>
            <a:r>
              <a:rPr lang="en-US" sz="1400" dirty="0">
                <a:solidFill>
                  <a:srgbClr val="E2E6E9"/>
                </a:solidFill>
                <a:latin typeface="Consolas" pitchFamily="34" charset="0"/>
                <a:ea typeface="Consolas" pitchFamily="34" charset="-122"/>
                <a:cs typeface="Consolas" pitchFamily="34" charset="-120"/>
              </a:rPr>
              <a:t>axes[1,1].</a:t>
            </a:r>
            <a:r>
              <a:rPr lang="en-US" sz="1400" dirty="0" err="1">
                <a:solidFill>
                  <a:srgbClr val="E2E6E9"/>
                </a:solidFill>
                <a:latin typeface="Consolas" pitchFamily="34" charset="0"/>
                <a:ea typeface="Consolas" pitchFamily="34" charset="-122"/>
                <a:cs typeface="Consolas" pitchFamily="34" charset="-120"/>
              </a:rPr>
              <a:t>set_ylabel</a:t>
            </a:r>
            <a:r>
              <a:rPr lang="en-US" sz="1400" dirty="0">
                <a:solidFill>
                  <a:srgbClr val="E2E6E9"/>
                </a:solidFill>
                <a:latin typeface="Consolas" pitchFamily="34" charset="0"/>
                <a:ea typeface="Consolas" pitchFamily="34" charset="-122"/>
                <a:cs typeface="Consolas" pitchFamily="34" charset="-120"/>
              </a:rPr>
              <a:t>("Number of Flights")</a:t>
            </a:r>
          </a:p>
          <a:p>
            <a:endParaRPr lang="en-US" sz="1400" dirty="0">
              <a:solidFill>
                <a:srgbClr val="E2E6E9"/>
              </a:solidFill>
              <a:latin typeface="Consolas" pitchFamily="34" charset="0"/>
              <a:ea typeface="Consolas" pitchFamily="34" charset="-122"/>
              <a:cs typeface="Consolas" pitchFamily="34" charset="-120"/>
            </a:endParaRPr>
          </a:p>
          <a:p>
            <a:r>
              <a:rPr lang="en-US" sz="1400" dirty="0">
                <a:solidFill>
                  <a:srgbClr val="E2E6E9"/>
                </a:solidFill>
                <a:latin typeface="Consolas" pitchFamily="34" charset="0"/>
                <a:ea typeface="Consolas" pitchFamily="34" charset="-122"/>
                <a:cs typeface="Consolas" pitchFamily="34" charset="-120"/>
              </a:rPr>
              <a:t>for container in axes[1,1].containers:</a:t>
            </a:r>
          </a:p>
          <a:p>
            <a:r>
              <a:rPr lang="en-US" sz="1400" dirty="0">
                <a:solidFill>
                  <a:srgbClr val="E2E6E9"/>
                </a:solidFill>
                <a:latin typeface="Consolas" pitchFamily="34" charset="0"/>
                <a:ea typeface="Consolas" pitchFamily="34" charset="-122"/>
                <a:cs typeface="Consolas" pitchFamily="34" charset="-120"/>
              </a:rPr>
              <a:t>    axes[1,1].</a:t>
            </a:r>
            <a:r>
              <a:rPr lang="en-US" sz="1400" dirty="0" err="1">
                <a:solidFill>
                  <a:srgbClr val="E2E6E9"/>
                </a:solidFill>
                <a:latin typeface="Consolas" pitchFamily="34" charset="0"/>
                <a:ea typeface="Consolas" pitchFamily="34" charset="-122"/>
                <a:cs typeface="Consolas" pitchFamily="34" charset="-120"/>
              </a:rPr>
              <a:t>bar_label</a:t>
            </a:r>
            <a:r>
              <a:rPr lang="en-US" sz="1400" dirty="0">
                <a:solidFill>
                  <a:srgbClr val="E2E6E9"/>
                </a:solidFill>
                <a:latin typeface="Consolas" pitchFamily="34" charset="0"/>
                <a:ea typeface="Consolas" pitchFamily="34" charset="-122"/>
                <a:cs typeface="Consolas" pitchFamily="34" charset="-120"/>
              </a:rPr>
              <a:t>(container, </a:t>
            </a:r>
            <a:r>
              <a:rPr lang="en-US" sz="1400" dirty="0" err="1">
                <a:solidFill>
                  <a:srgbClr val="E2E6E9"/>
                </a:solidFill>
                <a:latin typeface="Consolas" pitchFamily="34" charset="0"/>
                <a:ea typeface="Consolas" pitchFamily="34" charset="-122"/>
                <a:cs typeface="Consolas" pitchFamily="34" charset="-120"/>
              </a:rPr>
              <a:t>label_type</a:t>
            </a:r>
            <a:r>
              <a:rPr lang="en-US" sz="1400" dirty="0">
                <a:solidFill>
                  <a:srgbClr val="E2E6E9"/>
                </a:solidFill>
                <a:latin typeface="Consolas" pitchFamily="34" charset="0"/>
                <a:ea typeface="Consolas" pitchFamily="34" charset="-122"/>
                <a:cs typeface="Consolas" pitchFamily="34" charset="-120"/>
              </a:rPr>
              <a:t>='center', </a:t>
            </a:r>
            <a:r>
              <a:rPr lang="en-US" sz="1400" dirty="0" err="1">
                <a:solidFill>
                  <a:srgbClr val="E2E6E9"/>
                </a:solidFill>
                <a:latin typeface="Consolas" pitchFamily="34" charset="0"/>
                <a:ea typeface="Consolas" pitchFamily="34" charset="-122"/>
                <a:cs typeface="Consolas" pitchFamily="34" charset="-120"/>
              </a:rPr>
              <a:t>fontsize</a:t>
            </a:r>
            <a:r>
              <a:rPr lang="en-US" sz="1400" dirty="0">
                <a:solidFill>
                  <a:srgbClr val="E2E6E9"/>
                </a:solidFill>
                <a:latin typeface="Consolas" pitchFamily="34" charset="0"/>
                <a:ea typeface="Consolas" pitchFamily="34" charset="-122"/>
                <a:cs typeface="Consolas" pitchFamily="34" charset="-120"/>
              </a:rPr>
              <a:t>=8, color='white')</a:t>
            </a:r>
          </a:p>
          <a:p>
            <a:endParaRPr lang="en-US" sz="1400" dirty="0">
              <a:solidFill>
                <a:srgbClr val="E2E6E9"/>
              </a:solidFill>
              <a:latin typeface="Consolas" pitchFamily="34" charset="0"/>
              <a:ea typeface="Consolas" pitchFamily="34" charset="-122"/>
              <a:cs typeface="Consolas" pitchFamily="34" charset="-120"/>
            </a:endParaRPr>
          </a:p>
          <a:p>
            <a:r>
              <a:rPr lang="en-US" sz="1400" dirty="0">
                <a:solidFill>
                  <a:srgbClr val="E2E6E9"/>
                </a:solidFill>
                <a:latin typeface="Consolas" pitchFamily="34" charset="0"/>
                <a:ea typeface="Consolas" pitchFamily="34" charset="-122"/>
                <a:cs typeface="Consolas" pitchFamily="34" charset="-120"/>
              </a:rPr>
              <a:t># =========================</a:t>
            </a:r>
          </a:p>
          <a:p>
            <a:r>
              <a:rPr lang="en-US" sz="1400" dirty="0">
                <a:solidFill>
                  <a:srgbClr val="E2E6E9"/>
                </a:solidFill>
                <a:latin typeface="Consolas" pitchFamily="34" charset="0"/>
                <a:ea typeface="Consolas" pitchFamily="34" charset="-122"/>
                <a:cs typeface="Consolas" pitchFamily="34" charset="-120"/>
              </a:rPr>
              <a:t># Final Formatting</a:t>
            </a:r>
          </a:p>
          <a:p>
            <a:r>
              <a:rPr lang="en-US" sz="1400" dirty="0">
                <a:solidFill>
                  <a:srgbClr val="E2E6E9"/>
                </a:solidFill>
                <a:latin typeface="Consolas" pitchFamily="34" charset="0"/>
                <a:ea typeface="Consolas" pitchFamily="34" charset="-122"/>
                <a:cs typeface="Consolas" pitchFamily="34" charset="-120"/>
              </a:rPr>
              <a:t># =========================</a:t>
            </a:r>
          </a:p>
          <a:p>
            <a:r>
              <a:rPr lang="en-US" sz="1400" dirty="0">
                <a:solidFill>
                  <a:srgbClr val="E2E6E9"/>
                </a:solidFill>
                <a:latin typeface="Consolas" pitchFamily="34" charset="0"/>
                <a:ea typeface="Consolas" pitchFamily="34" charset="-122"/>
                <a:cs typeface="Consolas" pitchFamily="34" charset="-120"/>
              </a:rPr>
              <a:t>for ax in </a:t>
            </a:r>
            <a:r>
              <a:rPr lang="en-US" sz="1400" dirty="0" err="1">
                <a:solidFill>
                  <a:srgbClr val="E2E6E9"/>
                </a:solidFill>
                <a:latin typeface="Consolas" pitchFamily="34" charset="0"/>
                <a:ea typeface="Consolas" pitchFamily="34" charset="-122"/>
                <a:cs typeface="Consolas" pitchFamily="34" charset="-120"/>
              </a:rPr>
              <a:t>axes.flat</a:t>
            </a:r>
            <a:r>
              <a:rPr lang="en-US" sz="1400" dirty="0">
                <a:solidFill>
                  <a:srgbClr val="E2E6E9"/>
                </a:solidFill>
                <a:latin typeface="Consolas" pitchFamily="34" charset="0"/>
                <a:ea typeface="Consolas" pitchFamily="34" charset="-122"/>
                <a:cs typeface="Consolas" pitchFamily="34" charset="-120"/>
              </a:rPr>
              <a:t>:</a:t>
            </a:r>
          </a:p>
          <a:p>
            <a:r>
              <a:rPr lang="en-US" sz="1400" dirty="0">
                <a:solidFill>
                  <a:srgbClr val="E2E6E9"/>
                </a:solidFill>
                <a:latin typeface="Consolas" pitchFamily="34" charset="0"/>
                <a:ea typeface="Consolas" pitchFamily="34" charset="-122"/>
                <a:cs typeface="Consolas" pitchFamily="34" charset="-120"/>
              </a:rPr>
              <a:t>    </a:t>
            </a:r>
            <a:r>
              <a:rPr lang="en-US" sz="1400" dirty="0" err="1">
                <a:solidFill>
                  <a:srgbClr val="E2E6E9"/>
                </a:solidFill>
                <a:latin typeface="Consolas" pitchFamily="34" charset="0"/>
                <a:ea typeface="Consolas" pitchFamily="34" charset="-122"/>
                <a:cs typeface="Consolas" pitchFamily="34" charset="-120"/>
              </a:rPr>
              <a:t>ax.spines</a:t>
            </a:r>
            <a:r>
              <a:rPr lang="en-US" sz="1400" dirty="0">
                <a:solidFill>
                  <a:srgbClr val="E2E6E9"/>
                </a:solidFill>
                <a:latin typeface="Consolas" pitchFamily="34" charset="0"/>
                <a:ea typeface="Consolas" pitchFamily="34" charset="-122"/>
                <a:cs typeface="Consolas" pitchFamily="34" charset="-120"/>
              </a:rPr>
              <a:t>['top'].</a:t>
            </a:r>
            <a:r>
              <a:rPr lang="en-US" sz="1400" dirty="0" err="1">
                <a:solidFill>
                  <a:srgbClr val="E2E6E9"/>
                </a:solidFill>
                <a:latin typeface="Consolas" pitchFamily="34" charset="0"/>
                <a:ea typeface="Consolas" pitchFamily="34" charset="-122"/>
                <a:cs typeface="Consolas" pitchFamily="34" charset="-120"/>
              </a:rPr>
              <a:t>set_visible</a:t>
            </a:r>
            <a:r>
              <a:rPr lang="en-US" sz="1400" dirty="0">
                <a:solidFill>
                  <a:srgbClr val="E2E6E9"/>
                </a:solidFill>
                <a:latin typeface="Consolas" pitchFamily="34" charset="0"/>
                <a:ea typeface="Consolas" pitchFamily="34" charset="-122"/>
                <a:cs typeface="Consolas" pitchFamily="34" charset="-120"/>
              </a:rPr>
              <a:t>(False)</a:t>
            </a:r>
          </a:p>
          <a:p>
            <a:r>
              <a:rPr lang="en-US" sz="1400" dirty="0">
                <a:solidFill>
                  <a:srgbClr val="E2E6E9"/>
                </a:solidFill>
                <a:latin typeface="Consolas" pitchFamily="34" charset="0"/>
                <a:ea typeface="Consolas" pitchFamily="34" charset="-122"/>
                <a:cs typeface="Consolas" pitchFamily="34" charset="-120"/>
              </a:rPr>
              <a:t>    </a:t>
            </a:r>
            <a:r>
              <a:rPr lang="en-US" sz="1400" dirty="0" err="1">
                <a:solidFill>
                  <a:srgbClr val="E2E6E9"/>
                </a:solidFill>
                <a:latin typeface="Consolas" pitchFamily="34" charset="0"/>
                <a:ea typeface="Consolas" pitchFamily="34" charset="-122"/>
                <a:cs typeface="Consolas" pitchFamily="34" charset="-120"/>
              </a:rPr>
              <a:t>ax.spines</a:t>
            </a:r>
            <a:r>
              <a:rPr lang="en-US" sz="1400" dirty="0">
                <a:solidFill>
                  <a:srgbClr val="E2E6E9"/>
                </a:solidFill>
                <a:latin typeface="Consolas" pitchFamily="34" charset="0"/>
                <a:ea typeface="Consolas" pitchFamily="34" charset="-122"/>
                <a:cs typeface="Consolas" pitchFamily="34" charset="-120"/>
              </a:rPr>
              <a:t>['right'].</a:t>
            </a:r>
            <a:r>
              <a:rPr lang="en-US" sz="1400" dirty="0" err="1">
                <a:solidFill>
                  <a:srgbClr val="E2E6E9"/>
                </a:solidFill>
                <a:latin typeface="Consolas" pitchFamily="34" charset="0"/>
                <a:ea typeface="Consolas" pitchFamily="34" charset="-122"/>
                <a:cs typeface="Consolas" pitchFamily="34" charset="-120"/>
              </a:rPr>
              <a:t>set_visible</a:t>
            </a:r>
            <a:r>
              <a:rPr lang="en-US" sz="1400" dirty="0">
                <a:solidFill>
                  <a:srgbClr val="E2E6E9"/>
                </a:solidFill>
                <a:latin typeface="Consolas" pitchFamily="34" charset="0"/>
                <a:ea typeface="Consolas" pitchFamily="34" charset="-122"/>
                <a:cs typeface="Consolas" pitchFamily="34" charset="-120"/>
              </a:rPr>
              <a:t>(False)</a:t>
            </a:r>
          </a:p>
          <a:p>
            <a:r>
              <a:rPr lang="en-US" sz="1400" dirty="0">
                <a:solidFill>
                  <a:srgbClr val="E2E6E9"/>
                </a:solidFill>
                <a:latin typeface="Consolas" pitchFamily="34" charset="0"/>
                <a:ea typeface="Consolas" pitchFamily="34" charset="-122"/>
                <a:cs typeface="Consolas" pitchFamily="34" charset="-120"/>
              </a:rPr>
              <a:t>    </a:t>
            </a:r>
            <a:r>
              <a:rPr lang="en-US" sz="1400" dirty="0" err="1">
                <a:solidFill>
                  <a:srgbClr val="E2E6E9"/>
                </a:solidFill>
                <a:latin typeface="Consolas" pitchFamily="34" charset="0"/>
                <a:ea typeface="Consolas" pitchFamily="34" charset="-122"/>
                <a:cs typeface="Consolas" pitchFamily="34" charset="-120"/>
              </a:rPr>
              <a:t>ax.grid</a:t>
            </a:r>
            <a:r>
              <a:rPr lang="en-US" sz="1400" dirty="0">
                <a:solidFill>
                  <a:srgbClr val="E2E6E9"/>
                </a:solidFill>
                <a:latin typeface="Consolas" pitchFamily="34" charset="0"/>
                <a:ea typeface="Consolas" pitchFamily="34" charset="-122"/>
                <a:cs typeface="Consolas" pitchFamily="34" charset="-120"/>
              </a:rPr>
              <a:t>(axis='y', alpha=0.2)</a:t>
            </a:r>
          </a:p>
          <a:p>
            <a:r>
              <a:rPr lang="en-US" sz="1400" dirty="0">
                <a:solidFill>
                  <a:srgbClr val="E2E6E9"/>
                </a:solidFill>
                <a:latin typeface="Consolas" pitchFamily="34" charset="0"/>
                <a:ea typeface="Consolas" pitchFamily="34" charset="-122"/>
                <a:cs typeface="Consolas" pitchFamily="34" charset="-120"/>
              </a:rPr>
              <a:t>    </a:t>
            </a:r>
            <a:r>
              <a:rPr lang="en-US" sz="1400" dirty="0" err="1">
                <a:solidFill>
                  <a:srgbClr val="E2E6E9"/>
                </a:solidFill>
                <a:latin typeface="Consolas" pitchFamily="34" charset="0"/>
                <a:ea typeface="Consolas" pitchFamily="34" charset="-122"/>
                <a:cs typeface="Consolas" pitchFamily="34" charset="-120"/>
              </a:rPr>
              <a:t>ax.tick_params</a:t>
            </a:r>
            <a:r>
              <a:rPr lang="en-US" sz="1400" dirty="0">
                <a:solidFill>
                  <a:srgbClr val="E2E6E9"/>
                </a:solidFill>
                <a:latin typeface="Consolas" pitchFamily="34" charset="0"/>
                <a:ea typeface="Consolas" pitchFamily="34" charset="-122"/>
                <a:cs typeface="Consolas" pitchFamily="34" charset="-120"/>
              </a:rPr>
              <a:t>(colors=DARK)</a:t>
            </a:r>
          </a:p>
          <a:p>
            <a:endParaRPr lang="en-US" sz="1400" dirty="0">
              <a:solidFill>
                <a:srgbClr val="E2E6E9"/>
              </a:solidFill>
              <a:latin typeface="Consolas" pitchFamily="34" charset="0"/>
              <a:ea typeface="Consolas" pitchFamily="34" charset="-122"/>
              <a:cs typeface="Consolas" pitchFamily="34" charset="-120"/>
            </a:endParaRPr>
          </a:p>
          <a:p>
            <a:r>
              <a:rPr lang="en-US" sz="1400" dirty="0" err="1">
                <a:solidFill>
                  <a:srgbClr val="E2E6E9"/>
                </a:solidFill>
                <a:latin typeface="Consolas" pitchFamily="34" charset="0"/>
                <a:ea typeface="Consolas" pitchFamily="34" charset="-122"/>
                <a:cs typeface="Consolas" pitchFamily="34" charset="-120"/>
              </a:rPr>
              <a:t>plt.tight_layout</a:t>
            </a:r>
            <a:r>
              <a:rPr lang="en-US" sz="1400" dirty="0">
                <a:solidFill>
                  <a:srgbClr val="E2E6E9"/>
                </a:solidFill>
                <a:latin typeface="Consolas" pitchFamily="34" charset="0"/>
                <a:ea typeface="Consolas" pitchFamily="34" charset="-122"/>
                <a:cs typeface="Consolas" pitchFamily="34" charset="-120"/>
              </a:rPr>
              <a:t>(</a:t>
            </a:r>
            <a:r>
              <a:rPr lang="en-US" sz="1400" dirty="0" err="1">
                <a:solidFill>
                  <a:srgbClr val="E2E6E9"/>
                </a:solidFill>
                <a:latin typeface="Consolas" pitchFamily="34" charset="0"/>
                <a:ea typeface="Consolas" pitchFamily="34" charset="-122"/>
                <a:cs typeface="Consolas" pitchFamily="34" charset="-120"/>
              </a:rPr>
              <a:t>rect</a:t>
            </a:r>
            <a:r>
              <a:rPr lang="en-US" sz="1400" dirty="0">
                <a:solidFill>
                  <a:srgbClr val="E2E6E9"/>
                </a:solidFill>
                <a:latin typeface="Consolas" pitchFamily="34" charset="0"/>
                <a:ea typeface="Consolas" pitchFamily="34" charset="-122"/>
                <a:cs typeface="Consolas" pitchFamily="34" charset="-120"/>
              </a:rPr>
              <a:t>=[0, 0, 1, 0.95])</a:t>
            </a:r>
          </a:p>
          <a:p>
            <a:r>
              <a:rPr lang="en-US" sz="1400" dirty="0" err="1">
                <a:solidFill>
                  <a:srgbClr val="E2E6E9"/>
                </a:solidFill>
                <a:latin typeface="Consolas" pitchFamily="34" charset="0"/>
                <a:ea typeface="Consolas" pitchFamily="34" charset="-122"/>
                <a:cs typeface="Consolas" pitchFamily="34" charset="-120"/>
              </a:rPr>
              <a:t>plt.show</a:t>
            </a:r>
            <a:r>
              <a:rPr lang="en-US" sz="1400" dirty="0">
                <a:solidFill>
                  <a:srgbClr val="E2E6E9"/>
                </a:solidFill>
                <a:latin typeface="Consolas" pitchFamily="34" charset="0"/>
                <a:ea typeface="Consolas" pitchFamily="34" charset="-122"/>
                <a:cs typeface="Consolas" pitchFamily="34" charset="-120"/>
              </a:rPr>
              <a:t>()</a:t>
            </a:r>
          </a:p>
        </p:txBody>
      </p:sp>
    </p:spTree>
    <p:extLst>
      <p:ext uri="{BB962C8B-B14F-4D97-AF65-F5344CB8AC3E}">
        <p14:creationId xmlns:p14="http://schemas.microsoft.com/office/powerpoint/2010/main" val="908271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5F6D9-C6DB-D399-D1A6-F61510FEDEA4}"/>
              </a:ext>
            </a:extLst>
          </p:cNvPr>
          <p:cNvPicPr>
            <a:picLocks noChangeAspect="1"/>
          </p:cNvPicPr>
          <p:nvPr/>
        </p:nvPicPr>
        <p:blipFill>
          <a:blip r:embed="rId2"/>
          <a:stretch>
            <a:fillRect/>
          </a:stretch>
        </p:blipFill>
        <p:spPr>
          <a:xfrm>
            <a:off x="1926218" y="114300"/>
            <a:ext cx="10777964" cy="8001000"/>
          </a:xfrm>
          <a:prstGeom prst="rect">
            <a:avLst/>
          </a:prstGeom>
        </p:spPr>
      </p:pic>
    </p:spTree>
    <p:extLst>
      <p:ext uri="{BB962C8B-B14F-4D97-AF65-F5344CB8AC3E}">
        <p14:creationId xmlns:p14="http://schemas.microsoft.com/office/powerpoint/2010/main" val="2102331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BAE72B1-9268-EDC4-5A75-E791A9496948}"/>
              </a:ext>
            </a:extLst>
          </p:cNvPr>
          <p:cNvSpPr/>
          <p:nvPr/>
        </p:nvSpPr>
        <p:spPr>
          <a:xfrm>
            <a:off x="492174" y="1133592"/>
            <a:ext cx="13646051" cy="6665954"/>
          </a:xfrm>
          <a:prstGeom prst="roundRect">
            <a:avLst>
              <a:gd name="adj" fmla="val 5095"/>
            </a:avLst>
          </a:prstGeom>
          <a:solidFill>
            <a:schemeClr val="bg1">
              <a:lumMod val="85000"/>
              <a:lumOff val="1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0">
            <a:extLst>
              <a:ext uri="{FF2B5EF4-FFF2-40B4-BE49-F238E27FC236}">
                <a16:creationId xmlns:a16="http://schemas.microsoft.com/office/drawing/2014/main" id="{12E5737E-A714-66DE-6635-42DD89825448}"/>
              </a:ext>
            </a:extLst>
          </p:cNvPr>
          <p:cNvSpPr/>
          <p:nvPr/>
        </p:nvSpPr>
        <p:spPr>
          <a:xfrm>
            <a:off x="698599" y="273188"/>
            <a:ext cx="11556802" cy="1112996"/>
          </a:xfrm>
          <a:prstGeom prst="rect">
            <a:avLst/>
          </a:prstGeom>
          <a:noFill/>
          <a:ln/>
        </p:spPr>
        <p:txBody>
          <a:bodyPr wrap="none" lIns="0" tIns="0" rIns="0" bIns="0" rtlCol="0" anchor="t"/>
          <a:lstStyle/>
          <a:p>
            <a:r>
              <a:rPr lang="en-US" sz="4000" dirty="0">
                <a:latin typeface="Montserrat Bold" panose="00000800000000000000" pitchFamily="2" charset="0"/>
              </a:rPr>
              <a:t>Key Insights &amp; Business Recommendations</a:t>
            </a:r>
          </a:p>
        </p:txBody>
      </p:sp>
      <p:sp>
        <p:nvSpPr>
          <p:cNvPr id="3" name="Text 0">
            <a:extLst>
              <a:ext uri="{FF2B5EF4-FFF2-40B4-BE49-F238E27FC236}">
                <a16:creationId xmlns:a16="http://schemas.microsoft.com/office/drawing/2014/main" id="{C8192516-4E78-6856-C198-18BF292B8473}"/>
              </a:ext>
            </a:extLst>
          </p:cNvPr>
          <p:cNvSpPr/>
          <p:nvPr/>
        </p:nvSpPr>
        <p:spPr>
          <a:xfrm>
            <a:off x="698599" y="1379454"/>
            <a:ext cx="2616101" cy="441960"/>
          </a:xfrm>
          <a:prstGeom prst="rect">
            <a:avLst/>
          </a:prstGeom>
          <a:noFill/>
          <a:ln/>
        </p:spPr>
        <p:txBody>
          <a:bodyPr wrap="none" lIns="0" tIns="0" rIns="0" bIns="0" rtlCol="0" anchor="t"/>
          <a:lstStyle/>
          <a:p>
            <a:r>
              <a:rPr lang="en-US" sz="2400" dirty="0">
                <a:latin typeface="Montserrat Bold" panose="00000800000000000000" pitchFamily="2" charset="0"/>
              </a:rPr>
              <a:t>🔍 Key Insights</a:t>
            </a:r>
          </a:p>
        </p:txBody>
      </p:sp>
      <p:sp>
        <p:nvSpPr>
          <p:cNvPr id="4" name="Text 27">
            <a:extLst>
              <a:ext uri="{FF2B5EF4-FFF2-40B4-BE49-F238E27FC236}">
                <a16:creationId xmlns:a16="http://schemas.microsoft.com/office/drawing/2014/main" id="{D58C8B34-9CF0-C0FE-AF45-27072CF04F3B}"/>
              </a:ext>
            </a:extLst>
          </p:cNvPr>
          <p:cNvSpPr/>
          <p:nvPr/>
        </p:nvSpPr>
        <p:spPr>
          <a:xfrm>
            <a:off x="876299" y="1992626"/>
            <a:ext cx="13055502" cy="5564384"/>
          </a:xfrm>
          <a:prstGeom prst="rect">
            <a:avLst/>
          </a:prstGeom>
          <a:noFill/>
          <a:ln/>
        </p:spPr>
        <p:txBody>
          <a:bodyPr wrap="square" lIns="0" tIns="0" rIns="0" bIns="0" rtlCol="0" anchor="t"/>
          <a:lstStyle/>
          <a:p>
            <a:pPr>
              <a:lnSpc>
                <a:spcPct val="150000"/>
              </a:lnSpc>
            </a:pPr>
            <a:r>
              <a:rPr lang="en-US" sz="2000" dirty="0">
                <a:solidFill>
                  <a:srgbClr val="E2E6E9"/>
                </a:solidFill>
                <a:latin typeface="Consolas" pitchFamily="34" charset="0"/>
                <a:ea typeface="Consolas" pitchFamily="34" charset="-122"/>
                <a:cs typeface="Consolas" pitchFamily="34" charset="-120"/>
              </a:rPr>
              <a:t>1. A noticeable proportion of flights experience delays, indicating room for improvement in overall airline punctuality.</a:t>
            </a:r>
          </a:p>
          <a:p>
            <a:pPr>
              <a:lnSpc>
                <a:spcPct val="150000"/>
              </a:lnSpc>
            </a:pPr>
            <a:r>
              <a:rPr lang="en-US" sz="2000" dirty="0">
                <a:solidFill>
                  <a:srgbClr val="E2E6E9"/>
                </a:solidFill>
                <a:latin typeface="Consolas" pitchFamily="34" charset="0"/>
                <a:ea typeface="Consolas" pitchFamily="34" charset="-122"/>
                <a:cs typeface="Consolas" pitchFamily="34" charset="-120"/>
              </a:rPr>
              <a:t>2. Delay percentages vary significantly across continents, suggesting that regional infrastructure and operational factors influence performance.</a:t>
            </a:r>
          </a:p>
          <a:p>
            <a:pPr>
              <a:lnSpc>
                <a:spcPct val="150000"/>
              </a:lnSpc>
            </a:pPr>
            <a:r>
              <a:rPr lang="en-US" sz="2000" dirty="0">
                <a:solidFill>
                  <a:srgbClr val="E2E6E9"/>
                </a:solidFill>
                <a:latin typeface="Consolas" pitchFamily="34" charset="0"/>
                <a:ea typeface="Consolas" pitchFamily="34" charset="-122"/>
                <a:cs typeface="Consolas" pitchFamily="34" charset="-120"/>
              </a:rPr>
              <a:t>3. Monthly trend analysis highlights seasonal fluctuations in delay rates, with certain months consistently showing higher disruption levels.</a:t>
            </a:r>
          </a:p>
          <a:p>
            <a:pPr>
              <a:lnSpc>
                <a:spcPct val="150000"/>
              </a:lnSpc>
            </a:pPr>
            <a:r>
              <a:rPr lang="en-US" sz="2000" dirty="0">
                <a:solidFill>
                  <a:srgbClr val="E2E6E9"/>
                </a:solidFill>
                <a:latin typeface="Consolas" pitchFamily="34" charset="0"/>
                <a:ea typeface="Consolas" pitchFamily="34" charset="-122"/>
                <a:cs typeface="Consolas" pitchFamily="34" charset="-120"/>
              </a:rPr>
              <a:t>4. Seasonal peaks reveal periods of operational stress that require proactive planning.</a:t>
            </a:r>
          </a:p>
          <a:p>
            <a:pPr>
              <a:lnSpc>
                <a:spcPct val="150000"/>
              </a:lnSpc>
            </a:pPr>
            <a:r>
              <a:rPr lang="en-US" sz="2000" dirty="0">
                <a:solidFill>
                  <a:srgbClr val="E2E6E9"/>
                </a:solidFill>
                <a:latin typeface="Consolas" pitchFamily="34" charset="0"/>
                <a:ea typeface="Consolas" pitchFamily="34" charset="-122"/>
                <a:cs typeface="Consolas" pitchFamily="34" charset="-120"/>
              </a:rPr>
              <a:t>5. Passenger impact analysis shows that flight disruptions are not evenly distributed across age groups, with some segments being more affected than others.</a:t>
            </a:r>
          </a:p>
          <a:p>
            <a:pPr>
              <a:lnSpc>
                <a:spcPct val="150000"/>
              </a:lnSpc>
            </a:pPr>
            <a:r>
              <a:rPr lang="en-US" sz="2000" dirty="0">
                <a:solidFill>
                  <a:srgbClr val="E2E6E9"/>
                </a:solidFill>
                <a:latin typeface="Consolas" pitchFamily="34" charset="0"/>
                <a:ea typeface="Consolas" pitchFamily="34" charset="-122"/>
                <a:cs typeface="Consolas" pitchFamily="34" charset="-120"/>
              </a:rPr>
              <a:t>6. The dashboard demonstrates that overall performance, regional behavior, seasonality, and passenger demographics are closely interconnected.</a:t>
            </a:r>
          </a:p>
        </p:txBody>
      </p:sp>
    </p:spTree>
    <p:extLst>
      <p:ext uri="{BB962C8B-B14F-4D97-AF65-F5344CB8AC3E}">
        <p14:creationId xmlns:p14="http://schemas.microsoft.com/office/powerpoint/2010/main" val="4183795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C377A7B-C1C7-F371-7EF3-268FDC8E3CBF}"/>
              </a:ext>
            </a:extLst>
          </p:cNvPr>
          <p:cNvSpPr/>
          <p:nvPr/>
        </p:nvSpPr>
        <p:spPr>
          <a:xfrm>
            <a:off x="492174" y="476250"/>
            <a:ext cx="13646051" cy="7323296"/>
          </a:xfrm>
          <a:prstGeom prst="roundRect">
            <a:avLst>
              <a:gd name="adj" fmla="val 5095"/>
            </a:avLst>
          </a:prstGeom>
          <a:solidFill>
            <a:schemeClr val="bg1">
              <a:lumMod val="85000"/>
              <a:lumOff val="15000"/>
            </a:schemeClr>
          </a:solidFill>
          <a:ln>
            <a:solidFill>
              <a:schemeClr val="tx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6324F471-506D-6B11-9066-EBB51F191FF2}"/>
              </a:ext>
            </a:extLst>
          </p:cNvPr>
          <p:cNvSpPr/>
          <p:nvPr/>
        </p:nvSpPr>
        <p:spPr>
          <a:xfrm>
            <a:off x="698599" y="937494"/>
            <a:ext cx="3835301" cy="441960"/>
          </a:xfrm>
          <a:prstGeom prst="rect">
            <a:avLst/>
          </a:prstGeom>
          <a:noFill/>
          <a:ln/>
        </p:spPr>
        <p:txBody>
          <a:bodyPr wrap="none" lIns="0" tIns="0" rIns="0" bIns="0" rtlCol="0" anchor="t"/>
          <a:lstStyle/>
          <a:p>
            <a:r>
              <a:rPr lang="en-US" sz="2400" dirty="0">
                <a:latin typeface="Montserrat Bold" panose="00000800000000000000" pitchFamily="2" charset="0"/>
              </a:rPr>
              <a:t>✅ Recommendations</a:t>
            </a:r>
          </a:p>
        </p:txBody>
      </p:sp>
      <p:sp>
        <p:nvSpPr>
          <p:cNvPr id="4" name="Text 27">
            <a:extLst>
              <a:ext uri="{FF2B5EF4-FFF2-40B4-BE49-F238E27FC236}">
                <a16:creationId xmlns:a16="http://schemas.microsoft.com/office/drawing/2014/main" id="{41A66923-EE2A-F9FB-FFF7-5CF97BF43816}"/>
              </a:ext>
            </a:extLst>
          </p:cNvPr>
          <p:cNvSpPr/>
          <p:nvPr/>
        </p:nvSpPr>
        <p:spPr>
          <a:xfrm>
            <a:off x="876299" y="1600200"/>
            <a:ext cx="13055502" cy="5956810"/>
          </a:xfrm>
          <a:prstGeom prst="rect">
            <a:avLst/>
          </a:prstGeom>
          <a:noFill/>
          <a:ln/>
        </p:spPr>
        <p:txBody>
          <a:bodyPr wrap="square" lIns="0" tIns="0" rIns="0" bIns="0" rtlCol="0" anchor="t"/>
          <a:lstStyle/>
          <a:p>
            <a:pPr>
              <a:lnSpc>
                <a:spcPct val="150000"/>
              </a:lnSpc>
            </a:pPr>
            <a:r>
              <a:rPr lang="en-US" sz="2000" dirty="0">
                <a:solidFill>
                  <a:srgbClr val="E2E6E9"/>
                </a:solidFill>
                <a:latin typeface="Consolas" pitchFamily="34" charset="0"/>
                <a:ea typeface="Consolas" pitchFamily="34" charset="-122"/>
                <a:cs typeface="Consolas" pitchFamily="34" charset="-120"/>
              </a:rPr>
              <a:t>Based on the findings from this analysis, the following recommendations are proposed:</a:t>
            </a:r>
          </a:p>
          <a:p>
            <a:pPr>
              <a:lnSpc>
                <a:spcPct val="150000"/>
              </a:lnSpc>
            </a:pPr>
            <a:endParaRPr lang="en-US" sz="2000" dirty="0">
              <a:solidFill>
                <a:srgbClr val="E2E6E9"/>
              </a:solidFill>
              <a:latin typeface="Consolas" pitchFamily="34" charset="0"/>
              <a:ea typeface="Consolas" pitchFamily="34" charset="-122"/>
              <a:cs typeface="Consolas" pitchFamily="34" charset="-120"/>
            </a:endParaRPr>
          </a:p>
          <a:p>
            <a:pPr>
              <a:lnSpc>
                <a:spcPct val="150000"/>
              </a:lnSpc>
            </a:pPr>
            <a:r>
              <a:rPr lang="en-US" sz="2000" dirty="0">
                <a:solidFill>
                  <a:srgbClr val="E2E6E9"/>
                </a:solidFill>
                <a:latin typeface="Consolas" pitchFamily="34" charset="0"/>
                <a:ea typeface="Consolas" pitchFamily="34" charset="-122"/>
                <a:cs typeface="Consolas" pitchFamily="34" charset="-120"/>
              </a:rPr>
              <a:t>1. Prioritize operational improvements in regions with consistently higher delay percentages.</a:t>
            </a:r>
          </a:p>
          <a:p>
            <a:pPr>
              <a:lnSpc>
                <a:spcPct val="150000"/>
              </a:lnSpc>
            </a:pPr>
            <a:r>
              <a:rPr lang="en-US" sz="2000" dirty="0">
                <a:solidFill>
                  <a:srgbClr val="E2E6E9"/>
                </a:solidFill>
                <a:latin typeface="Consolas" pitchFamily="34" charset="0"/>
                <a:ea typeface="Consolas" pitchFamily="34" charset="-122"/>
                <a:cs typeface="Consolas" pitchFamily="34" charset="-120"/>
              </a:rPr>
              <a:t>2. Implement additional staffing, scheduling buffers, and contingency planning during high-delay months.</a:t>
            </a:r>
          </a:p>
          <a:p>
            <a:pPr>
              <a:lnSpc>
                <a:spcPct val="150000"/>
              </a:lnSpc>
            </a:pPr>
            <a:r>
              <a:rPr lang="en-US" sz="2000" dirty="0">
                <a:solidFill>
                  <a:srgbClr val="E2E6E9"/>
                </a:solidFill>
                <a:latin typeface="Consolas" pitchFamily="34" charset="0"/>
                <a:ea typeface="Consolas" pitchFamily="34" charset="-122"/>
                <a:cs typeface="Consolas" pitchFamily="34" charset="-120"/>
              </a:rPr>
              <a:t>3. Strengthen passenger communication and assistance strategies for age groups more affected by disruptions.</a:t>
            </a:r>
          </a:p>
          <a:p>
            <a:pPr>
              <a:lnSpc>
                <a:spcPct val="150000"/>
              </a:lnSpc>
            </a:pPr>
            <a:r>
              <a:rPr lang="en-US" sz="2000" dirty="0">
                <a:solidFill>
                  <a:srgbClr val="E2E6E9"/>
                </a:solidFill>
                <a:latin typeface="Consolas" pitchFamily="34" charset="0"/>
                <a:ea typeface="Consolas" pitchFamily="34" charset="-122"/>
                <a:cs typeface="Consolas" pitchFamily="34" charset="-120"/>
              </a:rPr>
              <a:t>4. Use operational dashboards regularly to monitor performance trends and support timely decision-making.</a:t>
            </a:r>
          </a:p>
          <a:p>
            <a:pPr>
              <a:lnSpc>
                <a:spcPct val="150000"/>
              </a:lnSpc>
            </a:pPr>
            <a:r>
              <a:rPr lang="en-US" sz="2000" dirty="0">
                <a:solidFill>
                  <a:srgbClr val="E2E6E9"/>
                </a:solidFill>
                <a:latin typeface="Consolas" pitchFamily="34" charset="0"/>
                <a:ea typeface="Consolas" pitchFamily="34" charset="-122"/>
                <a:cs typeface="Consolas" pitchFamily="34" charset="-120"/>
              </a:rPr>
              <a:t>5. Conduct periodic performance reviews using historical delay patterns to anticipate operational challenges.</a:t>
            </a:r>
          </a:p>
          <a:p>
            <a:pPr>
              <a:lnSpc>
                <a:spcPct val="150000"/>
              </a:lnSpc>
            </a:pPr>
            <a:r>
              <a:rPr lang="en-US" sz="2000" dirty="0">
                <a:solidFill>
                  <a:srgbClr val="E2E6E9"/>
                </a:solidFill>
                <a:latin typeface="Consolas" pitchFamily="34" charset="0"/>
                <a:ea typeface="Consolas" pitchFamily="34" charset="-122"/>
                <a:cs typeface="Consolas" pitchFamily="34" charset="-120"/>
              </a:rPr>
              <a:t>6. Enhance future analyses by incorporating delay duration, root causes, or cost-related data when available.</a:t>
            </a:r>
          </a:p>
        </p:txBody>
      </p:sp>
    </p:spTree>
    <p:extLst>
      <p:ext uri="{BB962C8B-B14F-4D97-AF65-F5344CB8AC3E}">
        <p14:creationId xmlns:p14="http://schemas.microsoft.com/office/powerpoint/2010/main" val="1588365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0">
            <a:extLst>
              <a:ext uri="{FF2B5EF4-FFF2-40B4-BE49-F238E27FC236}">
                <a16:creationId xmlns:a16="http://schemas.microsoft.com/office/drawing/2014/main" id="{B2D1D964-757F-FA04-BDF8-08C58CB204A1}"/>
              </a:ext>
            </a:extLst>
          </p:cNvPr>
          <p:cNvSpPr/>
          <p:nvPr/>
        </p:nvSpPr>
        <p:spPr>
          <a:xfrm>
            <a:off x="1828799" y="2217182"/>
            <a:ext cx="5486401" cy="112025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1000"/>
              </a:lnSpc>
              <a:buNone/>
            </a:pPr>
            <a:r>
              <a:rPr lang="en-US" sz="6600" b="1" dirty="0">
                <a:solidFill>
                  <a:srgbClr val="FFFFFF"/>
                </a:solidFill>
                <a:latin typeface="Montserrat Bold" pitchFamily="34" charset="0"/>
                <a:ea typeface="Montserrat Bold" pitchFamily="34" charset="-122"/>
                <a:cs typeface="Montserrat Bold" pitchFamily="34" charset="-120"/>
              </a:rPr>
              <a:t>THANK YOU</a:t>
            </a:r>
            <a:endParaRPr lang="en-US" sz="6600" dirty="0"/>
          </a:p>
        </p:txBody>
      </p:sp>
      <p:pic>
        <p:nvPicPr>
          <p:cNvPr id="12" name="Image 0">
            <a:extLst>
              <a:ext uri="{FF2B5EF4-FFF2-40B4-BE49-F238E27FC236}">
                <a16:creationId xmlns:a16="http://schemas.microsoft.com/office/drawing/2014/main" id="{AE8E9C75-CE4C-44C4-AE26-A44DB057909F}"/>
              </a:ext>
            </a:extLst>
          </p:cNvPr>
          <p:cNvPicPr>
            <a:picLocks noChangeAspect="1"/>
          </p:cNvPicPr>
          <p:nvPr/>
        </p:nvPicPr>
        <p:blipFill>
          <a:blip r:embed="rId2"/>
          <a:stretch>
            <a:fillRect/>
          </a:stretch>
        </p:blipFill>
        <p:spPr>
          <a:xfrm>
            <a:off x="9144000" y="0"/>
            <a:ext cx="5486400" cy="8229600"/>
          </a:xfrm>
          <a:prstGeom prst="rect">
            <a:avLst/>
          </a:prstGeom>
        </p:spPr>
      </p:pic>
      <p:sp>
        <p:nvSpPr>
          <p:cNvPr id="15" name="Text 1">
            <a:extLst>
              <a:ext uri="{FF2B5EF4-FFF2-40B4-BE49-F238E27FC236}">
                <a16:creationId xmlns:a16="http://schemas.microsoft.com/office/drawing/2014/main" id="{9624CC15-4B44-9973-1C58-82EF3DA0FD8E}"/>
              </a:ext>
            </a:extLst>
          </p:cNvPr>
          <p:cNvSpPr/>
          <p:nvPr/>
        </p:nvSpPr>
        <p:spPr>
          <a:xfrm>
            <a:off x="1206699" y="3736421"/>
            <a:ext cx="7416403" cy="115574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900"/>
              </a:lnSpc>
            </a:pPr>
            <a:r>
              <a:rPr lang="en-US" dirty="0"/>
              <a:t>This project demonstrates the impact of data-driven analysis in improving airline operations and passenger experience. Thank you for your time and attention.</a:t>
            </a:r>
          </a:p>
        </p:txBody>
      </p:sp>
    </p:spTree>
    <p:extLst>
      <p:ext uri="{BB962C8B-B14F-4D97-AF65-F5344CB8AC3E}">
        <p14:creationId xmlns:p14="http://schemas.microsoft.com/office/powerpoint/2010/main" val="282728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916424"/>
            <a:ext cx="5609749" cy="701278"/>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Project Objectives</a:t>
            </a:r>
            <a:endParaRPr lang="en-US" sz="4400" dirty="0"/>
          </a:p>
        </p:txBody>
      </p:sp>
      <p:sp>
        <p:nvSpPr>
          <p:cNvPr id="3" name="Text 1"/>
          <p:cNvSpPr/>
          <p:nvPr/>
        </p:nvSpPr>
        <p:spPr>
          <a:xfrm>
            <a:off x="863798" y="2111335"/>
            <a:ext cx="12902803"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The objective of this project is to perform an end-to-end analysis of airline operations and passenger experience using Python.</a:t>
            </a:r>
            <a:endParaRPr lang="en-US" sz="1900" dirty="0"/>
          </a:p>
        </p:txBody>
      </p:sp>
      <p:sp>
        <p:nvSpPr>
          <p:cNvPr id="4" name="Text 2"/>
          <p:cNvSpPr/>
          <p:nvPr/>
        </p:nvSpPr>
        <p:spPr>
          <a:xfrm>
            <a:off x="863798" y="2759154"/>
            <a:ext cx="1290280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The analysis focuses on understanding flight punctuality, regional performance, seasonal trends, and passenger impact in order to identify operational inefficiencies and improvement opportunities.</a:t>
            </a:r>
            <a:endParaRPr lang="en-US" sz="1900" dirty="0"/>
          </a:p>
        </p:txBody>
      </p:sp>
      <p:sp>
        <p:nvSpPr>
          <p:cNvPr id="5" name="Text 3"/>
          <p:cNvSpPr/>
          <p:nvPr/>
        </p:nvSpPr>
        <p:spPr>
          <a:xfrm>
            <a:off x="863798" y="3869650"/>
            <a:ext cx="6569035" cy="420648"/>
          </a:xfrm>
          <a:prstGeom prst="rect">
            <a:avLst/>
          </a:prstGeom>
          <a:noFill/>
          <a:ln/>
        </p:spPr>
        <p:txBody>
          <a:bodyPr wrap="none" lIns="0" tIns="0" rIns="0" bIns="0" rtlCol="0" anchor="t"/>
          <a:lstStyle/>
          <a:p>
            <a:pPr marL="0" indent="0" algn="l">
              <a:lnSpc>
                <a:spcPts val="3300"/>
              </a:lnSpc>
              <a:buNone/>
            </a:pPr>
            <a:r>
              <a:rPr lang="en-US" sz="2650" b="1" dirty="0">
                <a:solidFill>
                  <a:srgbClr val="FFFFFF"/>
                </a:solidFill>
                <a:latin typeface="Montserrat Bold" pitchFamily="34" charset="0"/>
                <a:ea typeface="Montserrat Bold" pitchFamily="34" charset="-122"/>
                <a:cs typeface="Montserrat Bold" pitchFamily="34" charset="-120"/>
              </a:rPr>
              <a:t>The key objectives of this project are:</a:t>
            </a:r>
            <a:endParaRPr lang="en-US" sz="2650" dirty="0"/>
          </a:p>
        </p:txBody>
      </p:sp>
      <p:sp>
        <p:nvSpPr>
          <p:cNvPr id="6" name="Text 4"/>
          <p:cNvSpPr/>
          <p:nvPr/>
        </p:nvSpPr>
        <p:spPr>
          <a:xfrm>
            <a:off x="863798" y="466046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To analyze the overall distribution of flight statuses (On Time, Delayed, Cancelled).</a:t>
            </a:r>
            <a:endParaRPr lang="en-US" sz="1900" dirty="0"/>
          </a:p>
        </p:txBody>
      </p:sp>
      <p:sp>
        <p:nvSpPr>
          <p:cNvPr id="7" name="Text 5"/>
          <p:cNvSpPr/>
          <p:nvPr/>
        </p:nvSpPr>
        <p:spPr>
          <a:xfrm>
            <a:off x="863798" y="5116949"/>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To examine how flight delays vary across different continents.</a:t>
            </a:r>
            <a:endParaRPr lang="en-US" sz="1900" dirty="0"/>
          </a:p>
        </p:txBody>
      </p:sp>
      <p:sp>
        <p:nvSpPr>
          <p:cNvPr id="8" name="Text 6"/>
          <p:cNvSpPr/>
          <p:nvPr/>
        </p:nvSpPr>
        <p:spPr>
          <a:xfrm>
            <a:off x="863798" y="5573435"/>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To identify seasonal patterns in flight delays using monthly trend analysis.</a:t>
            </a:r>
            <a:endParaRPr lang="en-US" sz="1900" dirty="0"/>
          </a:p>
        </p:txBody>
      </p:sp>
      <p:sp>
        <p:nvSpPr>
          <p:cNvPr id="9" name="Text 7"/>
          <p:cNvSpPr/>
          <p:nvPr/>
        </p:nvSpPr>
        <p:spPr>
          <a:xfrm>
            <a:off x="863798" y="6029920"/>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To study how flight disruptions affect different passenger age groups.</a:t>
            </a:r>
            <a:endParaRPr lang="en-US" sz="1900" dirty="0"/>
          </a:p>
        </p:txBody>
      </p:sp>
      <p:sp>
        <p:nvSpPr>
          <p:cNvPr id="10" name="Text 8"/>
          <p:cNvSpPr/>
          <p:nvPr/>
        </p:nvSpPr>
        <p:spPr>
          <a:xfrm>
            <a:off x="863798" y="6486406"/>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To design a clear and informative dashboard that summarizes key operational metrics.</a:t>
            </a:r>
            <a:endParaRPr lang="en-US" sz="1900" dirty="0"/>
          </a:p>
        </p:txBody>
      </p:sp>
      <p:sp>
        <p:nvSpPr>
          <p:cNvPr id="11" name="Text 9"/>
          <p:cNvSpPr/>
          <p:nvPr/>
        </p:nvSpPr>
        <p:spPr>
          <a:xfrm>
            <a:off x="863798" y="6942892"/>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To derive actionable insights that support data-driven decision-making in airline operations.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731401"/>
            <a:ext cx="5609749" cy="701278"/>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Business Problem</a:t>
            </a:r>
            <a:endParaRPr lang="en-US" sz="4400" dirty="0"/>
          </a:p>
        </p:txBody>
      </p:sp>
      <p:sp>
        <p:nvSpPr>
          <p:cNvPr id="3" name="Text 1"/>
          <p:cNvSpPr/>
          <p:nvPr/>
        </p:nvSpPr>
        <p:spPr>
          <a:xfrm>
            <a:off x="863798" y="1926312"/>
            <a:ext cx="1290280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Airline operations are highly sensitive to delays and cancellations, which directly impact customer satisfaction, operational costs, and brand reputation.</a:t>
            </a:r>
            <a:endParaRPr lang="en-US" sz="1900" dirty="0"/>
          </a:p>
        </p:txBody>
      </p:sp>
      <p:sp>
        <p:nvSpPr>
          <p:cNvPr id="4" name="Text 2"/>
          <p:cNvSpPr/>
          <p:nvPr/>
        </p:nvSpPr>
        <p:spPr>
          <a:xfrm>
            <a:off x="863798" y="2944297"/>
            <a:ext cx="1290280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3" pitchFamily="34" charset="0"/>
                <a:ea typeface="Source Sans 3" pitchFamily="34" charset="-122"/>
                <a:cs typeface="Source Sans 3" pitchFamily="34" charset="-120"/>
              </a:rPr>
              <a:t>Despite having large volumes of operational data, airlines often face challenges in identifying where disruptions occur most frequently, when they are likely to happen, and which passenger groups are most affected.</a:t>
            </a:r>
            <a:endParaRPr lang="en-US" sz="1900" dirty="0"/>
          </a:p>
        </p:txBody>
      </p:sp>
      <p:sp>
        <p:nvSpPr>
          <p:cNvPr id="5" name="Text 3"/>
          <p:cNvSpPr/>
          <p:nvPr/>
        </p:nvSpPr>
        <p:spPr>
          <a:xfrm>
            <a:off x="863798" y="4054793"/>
            <a:ext cx="9990534" cy="420648"/>
          </a:xfrm>
          <a:prstGeom prst="rect">
            <a:avLst/>
          </a:prstGeom>
          <a:noFill/>
          <a:ln/>
        </p:spPr>
        <p:txBody>
          <a:bodyPr wrap="none" lIns="0" tIns="0" rIns="0" bIns="0" rtlCol="0" anchor="t"/>
          <a:lstStyle/>
          <a:p>
            <a:pPr marL="0" indent="0" algn="l">
              <a:lnSpc>
                <a:spcPts val="3300"/>
              </a:lnSpc>
              <a:buNone/>
            </a:pPr>
            <a:r>
              <a:rPr lang="en-US" sz="2650" b="1" dirty="0">
                <a:solidFill>
                  <a:srgbClr val="FFFFFF"/>
                </a:solidFill>
                <a:latin typeface="Montserrat Bold" pitchFamily="34" charset="0"/>
                <a:ea typeface="Montserrat Bold" pitchFamily="34" charset="-122"/>
                <a:cs typeface="Montserrat Bold" pitchFamily="34" charset="-120"/>
              </a:rPr>
              <a:t>The key business problems addressed in this project are:</a:t>
            </a:r>
            <a:endParaRPr lang="en-US" sz="2650" dirty="0"/>
          </a:p>
        </p:txBody>
      </p:sp>
      <p:sp>
        <p:nvSpPr>
          <p:cNvPr id="6" name="Text 4"/>
          <p:cNvSpPr/>
          <p:nvPr/>
        </p:nvSpPr>
        <p:spPr>
          <a:xfrm>
            <a:off x="863798" y="4845606"/>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Assessing the overall reliability of airline operations.</a:t>
            </a:r>
            <a:endParaRPr lang="en-US" sz="1900" dirty="0"/>
          </a:p>
        </p:txBody>
      </p:sp>
      <p:sp>
        <p:nvSpPr>
          <p:cNvPr id="7" name="Text 5"/>
          <p:cNvSpPr/>
          <p:nvPr/>
        </p:nvSpPr>
        <p:spPr>
          <a:xfrm>
            <a:off x="863798" y="5302091"/>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Identifying regions and continents with higher delay rates.</a:t>
            </a:r>
            <a:endParaRPr lang="en-US" sz="1900" dirty="0"/>
          </a:p>
        </p:txBody>
      </p:sp>
      <p:sp>
        <p:nvSpPr>
          <p:cNvPr id="8" name="Text 6"/>
          <p:cNvSpPr/>
          <p:nvPr/>
        </p:nvSpPr>
        <p:spPr>
          <a:xfrm>
            <a:off x="863798" y="5758577"/>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Understanding seasonal patterns that contribute to operational disruptions.</a:t>
            </a:r>
            <a:endParaRPr lang="en-US" sz="1900" dirty="0"/>
          </a:p>
        </p:txBody>
      </p:sp>
      <p:sp>
        <p:nvSpPr>
          <p:cNvPr id="9" name="Text 7"/>
          <p:cNvSpPr/>
          <p:nvPr/>
        </p:nvSpPr>
        <p:spPr>
          <a:xfrm>
            <a:off x="863798" y="6215062"/>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Evaluating the impact of flight delays on different passenger age groups.</a:t>
            </a:r>
            <a:endParaRPr lang="en-US" sz="1900" dirty="0"/>
          </a:p>
        </p:txBody>
      </p:sp>
      <p:sp>
        <p:nvSpPr>
          <p:cNvPr id="10" name="Text 8"/>
          <p:cNvSpPr/>
          <p:nvPr/>
        </p:nvSpPr>
        <p:spPr>
          <a:xfrm>
            <a:off x="863798" y="6671548"/>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Providing decision-makers with a clear and consolidated view of operational performance.</a:t>
            </a:r>
            <a:endParaRPr lang="en-US" sz="1900" dirty="0"/>
          </a:p>
        </p:txBody>
      </p:sp>
      <p:sp>
        <p:nvSpPr>
          <p:cNvPr id="11" name="Text 9"/>
          <p:cNvSpPr/>
          <p:nvPr/>
        </p:nvSpPr>
        <p:spPr>
          <a:xfrm>
            <a:off x="863798" y="7128034"/>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Supporting proactive planning to reduce delays and improve passenger experience.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83405" y="0"/>
            <a:ext cx="5609749" cy="701278"/>
          </a:xfrm>
          <a:prstGeom prst="rect">
            <a:avLst/>
          </a:prstGeom>
          <a:noFill/>
          <a:ln/>
        </p:spPr>
        <p:txBody>
          <a:bodyPr wrap="none" lIns="0" tIns="0" rIns="0" bIns="0" rtlCol="0" anchor="t"/>
          <a:lstStyle/>
          <a:p>
            <a:pPr marL="0" indent="0" algn="l">
              <a:lnSpc>
                <a:spcPts val="5500"/>
              </a:lnSpc>
              <a:buNone/>
            </a:pPr>
            <a:r>
              <a:rPr lang="en-US" sz="2000" b="1" dirty="0">
                <a:solidFill>
                  <a:srgbClr val="FFFFFF"/>
                </a:solidFill>
                <a:latin typeface="Montserrat Bold" pitchFamily="34" charset="0"/>
                <a:ea typeface="Montserrat Bold" pitchFamily="34" charset="-122"/>
                <a:cs typeface="Montserrat Bold" pitchFamily="34" charset="-120"/>
              </a:rPr>
              <a:t>1. Import Libraries</a:t>
            </a:r>
            <a:endParaRPr lang="en-US" sz="2000" dirty="0"/>
          </a:p>
        </p:txBody>
      </p:sp>
      <p:sp>
        <p:nvSpPr>
          <p:cNvPr id="5" name="Shape 2"/>
          <p:cNvSpPr/>
          <p:nvPr/>
        </p:nvSpPr>
        <p:spPr>
          <a:xfrm>
            <a:off x="683405" y="701183"/>
            <a:ext cx="13263590" cy="1850708"/>
          </a:xfrm>
          <a:prstGeom prst="roundRect">
            <a:avLst>
              <a:gd name="adj" fmla="val 2001"/>
            </a:avLst>
          </a:prstGeom>
          <a:solidFill>
            <a:srgbClr val="1E1F20"/>
          </a:solidFill>
          <a:ln/>
        </p:spPr>
        <p:txBody>
          <a:bodyPr/>
          <a:lstStyle/>
          <a:p>
            <a:endParaRPr lang="en-US"/>
          </a:p>
        </p:txBody>
      </p:sp>
      <p:sp>
        <p:nvSpPr>
          <p:cNvPr id="6" name="Text 3"/>
          <p:cNvSpPr/>
          <p:nvPr/>
        </p:nvSpPr>
        <p:spPr>
          <a:xfrm>
            <a:off x="930221" y="886206"/>
            <a:ext cx="6947297" cy="1480661"/>
          </a:xfrm>
          <a:prstGeom prst="rect">
            <a:avLst/>
          </a:prstGeom>
          <a:noFill/>
          <a:ln/>
        </p:spPr>
        <p:txBody>
          <a:bodyPr wrap="square" lIns="0" tIns="0" rIns="0" bIns="0" rtlCol="0" anchor="t"/>
          <a:lstStyle/>
          <a:p>
            <a:pPr marL="0" indent="0" algn="l">
              <a:lnSpc>
                <a:spcPts val="2900"/>
              </a:lnSpc>
              <a:buNone/>
            </a:pPr>
            <a:r>
              <a:rPr lang="en-US" sz="1600" dirty="0">
                <a:solidFill>
                  <a:srgbClr val="E2E6E9"/>
                </a:solidFill>
                <a:highlight>
                  <a:srgbClr val="1E1F20"/>
                </a:highlight>
                <a:latin typeface="Consolas" pitchFamily="34" charset="0"/>
                <a:ea typeface="Consolas" pitchFamily="34" charset="-122"/>
                <a:cs typeface="Consolas" pitchFamily="34" charset="-120"/>
              </a:rPr>
              <a:t># Importing Libraries</a:t>
            </a:r>
            <a:endParaRPr lang="en-US" sz="1600" dirty="0"/>
          </a:p>
          <a:p>
            <a:pPr marL="0" indent="0" algn="l">
              <a:lnSpc>
                <a:spcPts val="2900"/>
              </a:lnSpc>
              <a:buNone/>
            </a:pPr>
            <a:r>
              <a:rPr lang="en-US" sz="1600" dirty="0">
                <a:solidFill>
                  <a:srgbClr val="E2E6E9"/>
                </a:solidFill>
                <a:highlight>
                  <a:srgbClr val="1E1F20"/>
                </a:highlight>
                <a:latin typeface="Consolas" pitchFamily="34" charset="0"/>
                <a:ea typeface="Consolas" pitchFamily="34" charset="-122"/>
                <a:cs typeface="Consolas" pitchFamily="34" charset="-120"/>
              </a:rPr>
              <a:t>import pandas as pd</a:t>
            </a:r>
            <a:endParaRPr lang="en-US" sz="1600" dirty="0"/>
          </a:p>
          <a:p>
            <a:pPr marL="0" indent="0" algn="l">
              <a:lnSpc>
                <a:spcPts val="2900"/>
              </a:lnSpc>
              <a:buNone/>
            </a:pPr>
            <a:r>
              <a:rPr lang="en-US" sz="1600" dirty="0">
                <a:solidFill>
                  <a:srgbClr val="E2E6E9"/>
                </a:solidFill>
                <a:highlight>
                  <a:srgbClr val="1E1F20"/>
                </a:highlight>
                <a:latin typeface="Consolas" pitchFamily="34" charset="0"/>
                <a:ea typeface="Consolas" pitchFamily="34" charset="-122"/>
                <a:cs typeface="Consolas" pitchFamily="34" charset="-120"/>
              </a:rPr>
              <a:t>import numpy as np</a:t>
            </a:r>
            <a:endParaRPr lang="en-US" sz="1600" dirty="0"/>
          </a:p>
          <a:p>
            <a:pPr marL="0" indent="0" algn="l">
              <a:lnSpc>
                <a:spcPts val="2900"/>
              </a:lnSpc>
              <a:buNone/>
            </a:pPr>
            <a:r>
              <a:rPr lang="en-US" sz="1600" dirty="0">
                <a:solidFill>
                  <a:srgbClr val="E2E6E9"/>
                </a:solidFill>
                <a:highlight>
                  <a:srgbClr val="1E1F20"/>
                </a:highlight>
                <a:latin typeface="Consolas" pitchFamily="34" charset="0"/>
                <a:ea typeface="Consolas" pitchFamily="34" charset="-122"/>
                <a:cs typeface="Consolas" pitchFamily="34" charset="-120"/>
              </a:rPr>
              <a:t>import matplotlib.pyplot as plt</a:t>
            </a:r>
            <a:endParaRPr lang="en-US" sz="1600" dirty="0"/>
          </a:p>
        </p:txBody>
      </p:sp>
      <p:sp>
        <p:nvSpPr>
          <p:cNvPr id="7" name="Shape 4"/>
          <p:cNvSpPr/>
          <p:nvPr/>
        </p:nvSpPr>
        <p:spPr>
          <a:xfrm flipV="1">
            <a:off x="683406" y="2691195"/>
            <a:ext cx="13263589" cy="45719"/>
          </a:xfrm>
          <a:prstGeom prst="rect">
            <a:avLst/>
          </a:prstGeom>
          <a:solidFill>
            <a:srgbClr val="E2E6E9">
              <a:alpha val="50000"/>
            </a:srgbClr>
          </a:solidFill>
          <a:ln/>
        </p:spPr>
        <p:txBody>
          <a:bodyPr/>
          <a:lstStyle/>
          <a:p>
            <a:endParaRPr lang="en-US"/>
          </a:p>
        </p:txBody>
      </p:sp>
      <p:sp>
        <p:nvSpPr>
          <p:cNvPr id="8" name="Text 5"/>
          <p:cNvSpPr/>
          <p:nvPr/>
        </p:nvSpPr>
        <p:spPr>
          <a:xfrm>
            <a:off x="683406" y="2551891"/>
            <a:ext cx="5609749" cy="701278"/>
          </a:xfrm>
          <a:prstGeom prst="rect">
            <a:avLst/>
          </a:prstGeom>
          <a:noFill/>
          <a:ln/>
        </p:spPr>
        <p:txBody>
          <a:bodyPr wrap="none" lIns="0" tIns="0" rIns="0" bIns="0" rtlCol="0" anchor="t"/>
          <a:lstStyle/>
          <a:p>
            <a:pPr marL="0" indent="0" algn="l">
              <a:lnSpc>
                <a:spcPts val="5500"/>
              </a:lnSpc>
              <a:buNone/>
            </a:pPr>
            <a:r>
              <a:rPr lang="en-US" sz="2000" b="1" dirty="0">
                <a:solidFill>
                  <a:srgbClr val="FFFFFF"/>
                </a:solidFill>
                <a:latin typeface="Montserrat Bold" pitchFamily="34" charset="0"/>
                <a:ea typeface="Montserrat Bold" pitchFamily="34" charset="-122"/>
                <a:cs typeface="Montserrat Bold" pitchFamily="34" charset="-120"/>
              </a:rPr>
              <a:t>2. Load Dataset</a:t>
            </a:r>
            <a:endParaRPr lang="en-US" sz="2000" dirty="0"/>
          </a:p>
        </p:txBody>
      </p:sp>
      <p:sp>
        <p:nvSpPr>
          <p:cNvPr id="10" name="Shape 7"/>
          <p:cNvSpPr/>
          <p:nvPr/>
        </p:nvSpPr>
        <p:spPr>
          <a:xfrm>
            <a:off x="683404" y="3232952"/>
            <a:ext cx="13328507" cy="4512699"/>
          </a:xfrm>
          <a:prstGeom prst="roundRect">
            <a:avLst>
              <a:gd name="adj" fmla="val 2501"/>
            </a:avLst>
          </a:prstGeom>
          <a:solidFill>
            <a:srgbClr val="1E1F20"/>
          </a:solidFill>
          <a:ln/>
        </p:spPr>
        <p:txBody>
          <a:bodyPr/>
          <a:lstStyle/>
          <a:p>
            <a:endParaRPr lang="en-US"/>
          </a:p>
        </p:txBody>
      </p:sp>
      <p:sp>
        <p:nvSpPr>
          <p:cNvPr id="11" name="Text 8"/>
          <p:cNvSpPr/>
          <p:nvPr/>
        </p:nvSpPr>
        <p:spPr>
          <a:xfrm>
            <a:off x="930222" y="3417976"/>
            <a:ext cx="6947297" cy="1110496"/>
          </a:xfrm>
          <a:prstGeom prst="rect">
            <a:avLst/>
          </a:prstGeom>
          <a:noFill/>
          <a:ln/>
        </p:spPr>
        <p:txBody>
          <a:bodyPr wrap="square" lIns="0" tIns="0" rIns="0" bIns="0" rtlCol="0" anchor="t"/>
          <a:lstStyle/>
          <a:p>
            <a:pPr marL="0" indent="0" algn="l">
              <a:lnSpc>
                <a:spcPts val="2900"/>
              </a:lnSpc>
              <a:buNone/>
            </a:pPr>
            <a:r>
              <a:rPr lang="en-US" sz="1600" dirty="0">
                <a:solidFill>
                  <a:srgbClr val="E2E6E9"/>
                </a:solidFill>
                <a:highlight>
                  <a:srgbClr val="1E1F20"/>
                </a:highlight>
                <a:latin typeface="Consolas" pitchFamily="34" charset="0"/>
                <a:ea typeface="Consolas" pitchFamily="34" charset="-122"/>
                <a:cs typeface="Consolas" pitchFamily="34" charset="-120"/>
              </a:rPr>
              <a:t># To Load And View The Dataset</a:t>
            </a:r>
            <a:endParaRPr lang="en-US" sz="1600" dirty="0"/>
          </a:p>
          <a:p>
            <a:pPr marL="0" indent="0" algn="l">
              <a:lnSpc>
                <a:spcPts val="2900"/>
              </a:lnSpc>
              <a:buNone/>
            </a:pPr>
            <a:r>
              <a:rPr lang="en-US" sz="1600" dirty="0">
                <a:solidFill>
                  <a:srgbClr val="E2E6E9"/>
                </a:solidFill>
                <a:highlight>
                  <a:srgbClr val="1E1F20"/>
                </a:highlight>
                <a:latin typeface="Consolas" pitchFamily="34" charset="0"/>
                <a:ea typeface="Consolas" pitchFamily="34" charset="-122"/>
                <a:cs typeface="Consolas" pitchFamily="34" charset="-120"/>
              </a:rPr>
              <a:t>df = pd.read_csv('Airline Dataset.csv')</a:t>
            </a:r>
            <a:endParaRPr lang="en-US" sz="1600" dirty="0"/>
          </a:p>
          <a:p>
            <a:pPr marL="0" indent="0" algn="l">
              <a:lnSpc>
                <a:spcPts val="2900"/>
              </a:lnSpc>
              <a:buNone/>
            </a:pPr>
            <a:r>
              <a:rPr lang="en-US" sz="1600" dirty="0">
                <a:solidFill>
                  <a:srgbClr val="E2E6E9"/>
                </a:solidFill>
                <a:highlight>
                  <a:srgbClr val="1E1F20"/>
                </a:highlight>
                <a:latin typeface="Consolas" pitchFamily="34" charset="0"/>
                <a:ea typeface="Consolas" pitchFamily="34" charset="-122"/>
                <a:cs typeface="Consolas" pitchFamily="34" charset="-120"/>
              </a:rPr>
              <a:t>df.head()</a:t>
            </a:r>
            <a:endParaRPr lang="en-US" sz="1600" dirty="0"/>
          </a:p>
        </p:txBody>
      </p:sp>
      <p:pic>
        <p:nvPicPr>
          <p:cNvPr id="13" name="Picture 12">
            <a:extLst>
              <a:ext uri="{FF2B5EF4-FFF2-40B4-BE49-F238E27FC236}">
                <a16:creationId xmlns:a16="http://schemas.microsoft.com/office/drawing/2014/main" id="{5A87427D-610C-0D20-6D9E-E12907DD9319}"/>
              </a:ext>
            </a:extLst>
          </p:cNvPr>
          <p:cNvPicPr>
            <a:picLocks noChangeAspect="1"/>
          </p:cNvPicPr>
          <p:nvPr/>
        </p:nvPicPr>
        <p:blipFill>
          <a:blip r:embed="rId3"/>
          <a:stretch>
            <a:fillRect/>
          </a:stretch>
        </p:blipFill>
        <p:spPr>
          <a:xfrm>
            <a:off x="5756567" y="4625806"/>
            <a:ext cx="7701641" cy="2479785"/>
          </a:xfrm>
          <a:prstGeom prst="rect">
            <a:avLst/>
          </a:prstGeom>
          <a:effectLst>
            <a:glow rad="228600">
              <a:schemeClr val="tx1">
                <a:lumMod val="95000"/>
                <a:alpha val="40000"/>
              </a:schemeClr>
            </a:glow>
          </a:effectLst>
        </p:spPr>
      </p:pic>
      <p:sp>
        <p:nvSpPr>
          <p:cNvPr id="14" name="Rectangle: Rounded Corners 13">
            <a:extLst>
              <a:ext uri="{FF2B5EF4-FFF2-40B4-BE49-F238E27FC236}">
                <a16:creationId xmlns:a16="http://schemas.microsoft.com/office/drawing/2014/main" id="{7551E761-FF5D-39A9-D4B9-797313D1E4C7}"/>
              </a:ext>
            </a:extLst>
          </p:cNvPr>
          <p:cNvSpPr/>
          <p:nvPr/>
        </p:nvSpPr>
        <p:spPr>
          <a:xfrm>
            <a:off x="8814092" y="3636419"/>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213360"/>
            <a:ext cx="6608564" cy="701278"/>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3. Data Understanding</a:t>
            </a:r>
            <a:endParaRPr lang="en-US" sz="4400" dirty="0"/>
          </a:p>
        </p:txBody>
      </p:sp>
      <p:sp>
        <p:nvSpPr>
          <p:cNvPr id="4" name="Shape 2"/>
          <p:cNvSpPr/>
          <p:nvPr/>
        </p:nvSpPr>
        <p:spPr>
          <a:xfrm>
            <a:off x="851535" y="4920377"/>
            <a:ext cx="12927330" cy="3044428"/>
          </a:xfrm>
          <a:prstGeom prst="roundRect">
            <a:avLst>
              <a:gd name="adj" fmla="val 1111"/>
            </a:avLst>
          </a:prstGeom>
          <a:solidFill>
            <a:srgbClr val="1E1F20"/>
          </a:solidFill>
          <a:ln/>
        </p:spPr>
        <p:txBody>
          <a:bodyPr/>
          <a:lstStyle/>
          <a:p>
            <a:endParaRPr lang="en-US"/>
          </a:p>
        </p:txBody>
      </p:sp>
      <p:sp>
        <p:nvSpPr>
          <p:cNvPr id="5" name="Text 3"/>
          <p:cNvSpPr/>
          <p:nvPr/>
        </p:nvSpPr>
        <p:spPr>
          <a:xfrm>
            <a:off x="1003935" y="5003482"/>
            <a:ext cx="12433697" cy="2961323"/>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highlight>
                  <a:srgbClr val="1E1F20"/>
                </a:highlight>
                <a:latin typeface="Consolas" pitchFamily="34" charset="0"/>
                <a:ea typeface="Consolas" pitchFamily="34" charset="-122"/>
                <a:cs typeface="Consolas" pitchFamily="34" charset="-120"/>
              </a:rPr>
              <a:t># Generates descriptive statistics for all columns, including numerical and categorical data.</a:t>
            </a:r>
            <a:endParaRPr lang="en-US" sz="1900" dirty="0"/>
          </a:p>
          <a:p>
            <a:pPr marL="0" indent="0" algn="l">
              <a:lnSpc>
                <a:spcPts val="2900"/>
              </a:lnSpc>
              <a:buNone/>
            </a:pPr>
            <a:r>
              <a:rPr lang="en-US" sz="1900" dirty="0">
                <a:solidFill>
                  <a:srgbClr val="E2E6E9"/>
                </a:solidFill>
                <a:highlight>
                  <a:srgbClr val="1E1F20"/>
                </a:highlight>
                <a:latin typeface="Consolas" pitchFamily="34" charset="0"/>
                <a:ea typeface="Consolas" pitchFamily="34" charset="-122"/>
                <a:cs typeface="Consolas" pitchFamily="34" charset="-120"/>
              </a:rPr>
              <a:t>df.describe(include='all')</a:t>
            </a:r>
            <a:endParaRPr lang="en-US" sz="1900" dirty="0"/>
          </a:p>
        </p:txBody>
      </p:sp>
      <p:sp>
        <p:nvSpPr>
          <p:cNvPr id="6" name="Shape 2">
            <a:extLst>
              <a:ext uri="{FF2B5EF4-FFF2-40B4-BE49-F238E27FC236}">
                <a16:creationId xmlns:a16="http://schemas.microsoft.com/office/drawing/2014/main" id="{A4520C8D-848D-8DF2-C765-9ECC05DCC6C2}"/>
              </a:ext>
            </a:extLst>
          </p:cNvPr>
          <p:cNvSpPr/>
          <p:nvPr/>
        </p:nvSpPr>
        <p:spPr>
          <a:xfrm>
            <a:off x="851535" y="914639"/>
            <a:ext cx="12927330" cy="799862"/>
          </a:xfrm>
          <a:prstGeom prst="roundRect">
            <a:avLst>
              <a:gd name="adj" fmla="val 1111"/>
            </a:avLst>
          </a:prstGeom>
          <a:solidFill>
            <a:srgbClr val="1E1F20"/>
          </a:solidFill>
          <a:ln/>
        </p:spPr>
        <p:txBody>
          <a:bodyPr/>
          <a:lstStyle/>
          <a:p>
            <a:endParaRPr lang="en-US"/>
          </a:p>
        </p:txBody>
      </p:sp>
      <p:sp>
        <p:nvSpPr>
          <p:cNvPr id="9" name="Text 3">
            <a:extLst>
              <a:ext uri="{FF2B5EF4-FFF2-40B4-BE49-F238E27FC236}">
                <a16:creationId xmlns:a16="http://schemas.microsoft.com/office/drawing/2014/main" id="{7CB1074C-99E2-48BA-AF70-2FC0BB5C1241}"/>
              </a:ext>
            </a:extLst>
          </p:cNvPr>
          <p:cNvSpPr/>
          <p:nvPr/>
        </p:nvSpPr>
        <p:spPr>
          <a:xfrm>
            <a:off x="978097" y="926783"/>
            <a:ext cx="5746553" cy="787718"/>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highlight>
                  <a:srgbClr val="1E1F20"/>
                </a:highlight>
                <a:latin typeface="Consolas" pitchFamily="34" charset="0"/>
                <a:ea typeface="Consolas" pitchFamily="34" charset="-122"/>
                <a:cs typeface="Consolas" pitchFamily="34" charset="-120"/>
              </a:rPr>
              <a:t># To understand the size of the dataset</a:t>
            </a:r>
            <a:endParaRPr lang="en-US" sz="1900" dirty="0"/>
          </a:p>
          <a:p>
            <a:pPr marL="0" indent="0" algn="l">
              <a:lnSpc>
                <a:spcPts val="2900"/>
              </a:lnSpc>
              <a:buNone/>
            </a:pPr>
            <a:r>
              <a:rPr lang="en-US" sz="1900" dirty="0" err="1">
                <a:solidFill>
                  <a:srgbClr val="E2E6E9"/>
                </a:solidFill>
                <a:highlight>
                  <a:srgbClr val="1E1F20"/>
                </a:highlight>
                <a:latin typeface="Consolas" pitchFamily="34" charset="0"/>
                <a:ea typeface="Consolas" pitchFamily="34" charset="-122"/>
                <a:cs typeface="Consolas" pitchFamily="34" charset="-120"/>
              </a:rPr>
              <a:t>df.shape</a:t>
            </a:r>
            <a:endParaRPr lang="en-US" sz="1900" dirty="0"/>
          </a:p>
        </p:txBody>
      </p:sp>
      <p:pic>
        <p:nvPicPr>
          <p:cNvPr id="11" name="Picture 10">
            <a:extLst>
              <a:ext uri="{FF2B5EF4-FFF2-40B4-BE49-F238E27FC236}">
                <a16:creationId xmlns:a16="http://schemas.microsoft.com/office/drawing/2014/main" id="{EEABCF17-3A27-AD0F-8A48-74E8D968B539}"/>
              </a:ext>
            </a:extLst>
          </p:cNvPr>
          <p:cNvPicPr>
            <a:picLocks noChangeAspect="1"/>
          </p:cNvPicPr>
          <p:nvPr/>
        </p:nvPicPr>
        <p:blipFill>
          <a:blip r:embed="rId3"/>
          <a:stretch>
            <a:fillRect/>
          </a:stretch>
        </p:blipFill>
        <p:spPr>
          <a:xfrm>
            <a:off x="10827404" y="1159893"/>
            <a:ext cx="1400233" cy="309353"/>
          </a:xfrm>
          <a:prstGeom prst="rect">
            <a:avLst/>
          </a:prstGeom>
          <a:effectLst>
            <a:glow rad="228600">
              <a:schemeClr val="bg1">
                <a:lumMod val="50000"/>
                <a:lumOff val="50000"/>
                <a:alpha val="60000"/>
              </a:schemeClr>
            </a:glow>
          </a:effectLst>
        </p:spPr>
      </p:pic>
      <p:sp>
        <p:nvSpPr>
          <p:cNvPr id="12" name="Shape 2">
            <a:extLst>
              <a:ext uri="{FF2B5EF4-FFF2-40B4-BE49-F238E27FC236}">
                <a16:creationId xmlns:a16="http://schemas.microsoft.com/office/drawing/2014/main" id="{392F6D37-6B84-4DB1-FF5A-B9135728748C}"/>
              </a:ext>
            </a:extLst>
          </p:cNvPr>
          <p:cNvSpPr/>
          <p:nvPr/>
        </p:nvSpPr>
        <p:spPr>
          <a:xfrm>
            <a:off x="851535" y="1797606"/>
            <a:ext cx="12927330" cy="2983944"/>
          </a:xfrm>
          <a:prstGeom prst="roundRect">
            <a:avLst>
              <a:gd name="adj" fmla="val 1111"/>
            </a:avLst>
          </a:prstGeom>
          <a:solidFill>
            <a:srgbClr val="1E1F20"/>
          </a:solidFill>
          <a:ln/>
        </p:spPr>
        <p:txBody>
          <a:bodyPr/>
          <a:lstStyle/>
          <a:p>
            <a:endParaRPr lang="en-US"/>
          </a:p>
        </p:txBody>
      </p:sp>
      <p:sp>
        <p:nvSpPr>
          <p:cNvPr id="13" name="Text 3">
            <a:extLst>
              <a:ext uri="{FF2B5EF4-FFF2-40B4-BE49-F238E27FC236}">
                <a16:creationId xmlns:a16="http://schemas.microsoft.com/office/drawing/2014/main" id="{D5CA89A2-08DD-B16B-ED24-8276EFA10408}"/>
              </a:ext>
            </a:extLst>
          </p:cNvPr>
          <p:cNvSpPr/>
          <p:nvPr/>
        </p:nvSpPr>
        <p:spPr>
          <a:xfrm>
            <a:off x="978097" y="2201226"/>
            <a:ext cx="5746553" cy="1051561"/>
          </a:xfrm>
          <a:prstGeom prst="rect">
            <a:avLst/>
          </a:prstGeom>
          <a:noFill/>
          <a:ln/>
        </p:spPr>
        <p:txBody>
          <a:bodyPr wrap="square" lIns="0" tIns="0" rIns="0" bIns="0" rtlCol="0" anchor="t"/>
          <a:lstStyle/>
          <a:p>
            <a:pPr>
              <a:lnSpc>
                <a:spcPts val="2900"/>
              </a:lnSpc>
            </a:pPr>
            <a:r>
              <a:rPr lang="en-US" sz="1900" dirty="0">
                <a:solidFill>
                  <a:srgbClr val="E2E6E9"/>
                </a:solidFill>
                <a:highlight>
                  <a:srgbClr val="1E1F20"/>
                </a:highlight>
                <a:latin typeface="Consolas" pitchFamily="34" charset="0"/>
                <a:ea typeface="Consolas" pitchFamily="34" charset="-122"/>
                <a:cs typeface="Consolas" pitchFamily="34" charset="-120"/>
              </a:rPr>
              <a:t># Provides a concise summary of the </a:t>
            </a:r>
            <a:r>
              <a:rPr lang="en-US" sz="1900" dirty="0" err="1">
                <a:solidFill>
                  <a:srgbClr val="E2E6E9"/>
                </a:solidFill>
                <a:highlight>
                  <a:srgbClr val="1E1F20"/>
                </a:highlight>
                <a:latin typeface="Consolas" pitchFamily="34" charset="0"/>
                <a:ea typeface="Consolas" pitchFamily="34" charset="-122"/>
                <a:cs typeface="Consolas" pitchFamily="34" charset="-120"/>
              </a:rPr>
              <a:t>DataFrame</a:t>
            </a:r>
            <a:r>
              <a:rPr lang="en-US" sz="1900" dirty="0">
                <a:solidFill>
                  <a:srgbClr val="E2E6E9"/>
                </a:solidFill>
                <a:highlight>
                  <a:srgbClr val="1E1F20"/>
                </a:highlight>
                <a:latin typeface="Consolas" pitchFamily="34" charset="0"/>
                <a:ea typeface="Consolas" pitchFamily="34" charset="-122"/>
                <a:cs typeface="Consolas" pitchFamily="34" charset="-120"/>
              </a:rPr>
              <a:t>.</a:t>
            </a:r>
            <a:endParaRPr lang="en-US" sz="1900" dirty="0">
              <a:highlight>
                <a:srgbClr val="1E1F20"/>
              </a:highlight>
            </a:endParaRPr>
          </a:p>
          <a:p>
            <a:pPr>
              <a:lnSpc>
                <a:spcPts val="2900"/>
              </a:lnSpc>
            </a:pPr>
            <a:r>
              <a:rPr lang="en-US" sz="1900" dirty="0">
                <a:solidFill>
                  <a:srgbClr val="E2E6E9"/>
                </a:solidFill>
                <a:highlight>
                  <a:srgbClr val="1E1F20"/>
                </a:highlight>
                <a:latin typeface="Consolas" pitchFamily="34" charset="0"/>
                <a:ea typeface="Consolas" pitchFamily="34" charset="-122"/>
                <a:cs typeface="Consolas" pitchFamily="34" charset="-120"/>
              </a:rPr>
              <a:t>df.info()</a:t>
            </a:r>
            <a:endParaRPr lang="en-US" sz="1900" dirty="0">
              <a:highlight>
                <a:srgbClr val="1E1F20"/>
              </a:highlight>
            </a:endParaRPr>
          </a:p>
        </p:txBody>
      </p:sp>
      <p:pic>
        <p:nvPicPr>
          <p:cNvPr id="18" name="Picture 17">
            <a:extLst>
              <a:ext uri="{FF2B5EF4-FFF2-40B4-BE49-F238E27FC236}">
                <a16:creationId xmlns:a16="http://schemas.microsoft.com/office/drawing/2014/main" id="{D3339E27-84A1-3EE1-3619-7C34FE87E36D}"/>
              </a:ext>
            </a:extLst>
          </p:cNvPr>
          <p:cNvPicPr>
            <a:picLocks noChangeAspect="1"/>
          </p:cNvPicPr>
          <p:nvPr/>
        </p:nvPicPr>
        <p:blipFill>
          <a:blip r:embed="rId4"/>
          <a:stretch>
            <a:fillRect/>
          </a:stretch>
        </p:blipFill>
        <p:spPr>
          <a:xfrm>
            <a:off x="10069515" y="1959755"/>
            <a:ext cx="2598735" cy="2669395"/>
          </a:xfrm>
          <a:prstGeom prst="rect">
            <a:avLst/>
          </a:prstGeom>
          <a:effectLst>
            <a:glow rad="228600">
              <a:schemeClr val="bg1">
                <a:lumMod val="50000"/>
                <a:lumOff val="50000"/>
                <a:alpha val="60000"/>
              </a:schemeClr>
            </a:glow>
          </a:effectLst>
        </p:spPr>
      </p:pic>
      <p:pic>
        <p:nvPicPr>
          <p:cNvPr id="20" name="Picture 19">
            <a:extLst>
              <a:ext uri="{FF2B5EF4-FFF2-40B4-BE49-F238E27FC236}">
                <a16:creationId xmlns:a16="http://schemas.microsoft.com/office/drawing/2014/main" id="{791CD1BA-6734-35D1-DDAE-95EF7CB12B6F}"/>
              </a:ext>
            </a:extLst>
          </p:cNvPr>
          <p:cNvPicPr>
            <a:picLocks noChangeAspect="1"/>
          </p:cNvPicPr>
          <p:nvPr/>
        </p:nvPicPr>
        <p:blipFill>
          <a:blip r:embed="rId5"/>
          <a:stretch>
            <a:fillRect/>
          </a:stretch>
        </p:blipFill>
        <p:spPr>
          <a:xfrm>
            <a:off x="8788783" y="5709971"/>
            <a:ext cx="4648849" cy="1910029"/>
          </a:xfrm>
          <a:prstGeom prst="rect">
            <a:avLst/>
          </a:prstGeom>
          <a:effectLst>
            <a:glow rad="228600">
              <a:schemeClr val="bg1">
                <a:lumMod val="50000"/>
                <a:lumOff val="50000"/>
                <a:alpha val="60000"/>
              </a:schemeClr>
            </a:glow>
          </a:effectLst>
        </p:spPr>
      </p:pic>
      <p:sp>
        <p:nvSpPr>
          <p:cNvPr id="21" name="Rectangle: Rounded Corners 20">
            <a:extLst>
              <a:ext uri="{FF2B5EF4-FFF2-40B4-BE49-F238E27FC236}">
                <a16:creationId xmlns:a16="http://schemas.microsoft.com/office/drawing/2014/main" id="{D42A3015-FE6B-63BC-A1A9-679F3BF39F01}"/>
              </a:ext>
            </a:extLst>
          </p:cNvPr>
          <p:cNvSpPr/>
          <p:nvPr/>
        </p:nvSpPr>
        <p:spPr>
          <a:xfrm>
            <a:off x="8318792" y="1104160"/>
            <a:ext cx="1581150" cy="424632"/>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22" name="Rectangle: Rounded Corners 21">
            <a:extLst>
              <a:ext uri="{FF2B5EF4-FFF2-40B4-BE49-F238E27FC236}">
                <a16:creationId xmlns:a16="http://schemas.microsoft.com/office/drawing/2014/main" id="{517CC7A8-9C78-4EA5-E787-018E4DC3E547}"/>
              </a:ext>
            </a:extLst>
          </p:cNvPr>
          <p:cNvSpPr/>
          <p:nvPr/>
        </p:nvSpPr>
        <p:spPr>
          <a:xfrm>
            <a:off x="7315200" y="2767572"/>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23" name="Rectangle: Rounded Corners 22">
            <a:extLst>
              <a:ext uri="{FF2B5EF4-FFF2-40B4-BE49-F238E27FC236}">
                <a16:creationId xmlns:a16="http://schemas.microsoft.com/office/drawing/2014/main" id="{97BDE3DE-1089-47F1-7759-8E2C9A850DDB}"/>
              </a:ext>
            </a:extLst>
          </p:cNvPr>
          <p:cNvSpPr/>
          <p:nvPr/>
        </p:nvSpPr>
        <p:spPr>
          <a:xfrm>
            <a:off x="6268125" y="6223140"/>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7721" y="436244"/>
            <a:ext cx="6305312" cy="431363"/>
          </a:xfrm>
          <a:prstGeom prst="rect">
            <a:avLst/>
          </a:prstGeom>
          <a:noFill/>
          <a:ln/>
        </p:spPr>
        <p:txBody>
          <a:bodyPr wrap="none" lIns="0" tIns="0" rIns="0" bIns="0" rtlCol="0" anchor="t"/>
          <a:lstStyle/>
          <a:p>
            <a:pPr marL="0" indent="0" algn="l">
              <a:lnSpc>
                <a:spcPts val="3350"/>
              </a:lnSpc>
              <a:buNone/>
            </a:pPr>
            <a:r>
              <a:rPr lang="en-US" sz="2700" b="1" dirty="0">
                <a:solidFill>
                  <a:srgbClr val="FFFFFF"/>
                </a:solidFill>
                <a:latin typeface="Montserrat Bold" pitchFamily="34" charset="0"/>
                <a:ea typeface="Montserrat Bold" pitchFamily="34" charset="-122"/>
                <a:cs typeface="Montserrat Bold" pitchFamily="34" charset="-120"/>
              </a:rPr>
              <a:t>4. Data Cleaning &amp; Standardisation</a:t>
            </a:r>
            <a:endParaRPr lang="en-US" sz="2700" dirty="0"/>
          </a:p>
        </p:txBody>
      </p:sp>
      <p:sp>
        <p:nvSpPr>
          <p:cNvPr id="4" name="Shape 2"/>
          <p:cNvSpPr/>
          <p:nvPr/>
        </p:nvSpPr>
        <p:spPr>
          <a:xfrm>
            <a:off x="817721" y="1571982"/>
            <a:ext cx="12994958" cy="2189808"/>
          </a:xfrm>
          <a:prstGeom prst="roundRect">
            <a:avLst>
              <a:gd name="adj" fmla="val 854"/>
            </a:avLst>
          </a:prstGeom>
          <a:solidFill>
            <a:srgbClr val="1E1F20"/>
          </a:solidFill>
          <a:ln/>
        </p:spPr>
        <p:txBody>
          <a:bodyPr/>
          <a:lstStyle/>
          <a:p>
            <a:endParaRPr lang="en-US"/>
          </a:p>
        </p:txBody>
      </p:sp>
      <p:sp>
        <p:nvSpPr>
          <p:cNvPr id="5" name="Shape 3"/>
          <p:cNvSpPr/>
          <p:nvPr/>
        </p:nvSpPr>
        <p:spPr>
          <a:xfrm>
            <a:off x="810220" y="847024"/>
            <a:ext cx="13009959" cy="3138131"/>
          </a:xfrm>
          <a:prstGeom prst="roundRect">
            <a:avLst>
              <a:gd name="adj" fmla="val 854"/>
            </a:avLst>
          </a:prstGeom>
          <a:solidFill>
            <a:srgbClr val="1E1F20"/>
          </a:solidFill>
          <a:ln/>
        </p:spPr>
        <p:txBody>
          <a:bodyPr/>
          <a:lstStyle/>
          <a:p>
            <a:endParaRPr lang="en-US"/>
          </a:p>
        </p:txBody>
      </p:sp>
      <p:sp>
        <p:nvSpPr>
          <p:cNvPr id="6" name="Text 4"/>
          <p:cNvSpPr/>
          <p:nvPr/>
        </p:nvSpPr>
        <p:spPr>
          <a:xfrm>
            <a:off x="962025" y="949939"/>
            <a:ext cx="12706350" cy="3024307"/>
          </a:xfrm>
          <a:prstGeom prst="rect">
            <a:avLst/>
          </a:prstGeom>
          <a:noFill/>
          <a:ln/>
        </p:spPr>
        <p:txBody>
          <a:bodyPr wrap="square" lIns="0" tIns="0" rIns="0" bIns="0" rtlCol="0" anchor="t"/>
          <a:lstStyle/>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 Data cleaning &amp; preprocessing to make the dataset consistent, reliable, and analysis-ready.</a:t>
            </a:r>
            <a:endParaRPr lang="en-US" sz="1400" dirty="0"/>
          </a:p>
          <a:p>
            <a:pPr marL="0" indent="0" algn="l">
              <a:buNone/>
            </a:pPr>
            <a:r>
              <a:rPr lang="en-US" sz="1400" dirty="0" err="1">
                <a:solidFill>
                  <a:srgbClr val="E2E6E9"/>
                </a:solidFill>
                <a:highlight>
                  <a:srgbClr val="1E1F20"/>
                </a:highlight>
                <a:latin typeface="Consolas" pitchFamily="34" charset="0"/>
                <a:ea typeface="Consolas" pitchFamily="34" charset="-122"/>
                <a:cs typeface="Consolas" pitchFamily="34" charset="-120"/>
              </a:rPr>
              <a:t>text_cols</a:t>
            </a:r>
            <a:r>
              <a:rPr lang="en-US" sz="1400" dirty="0">
                <a:solidFill>
                  <a:srgbClr val="E2E6E9"/>
                </a:solidFill>
                <a:highlight>
                  <a:srgbClr val="1E1F20"/>
                </a:highlight>
                <a:latin typeface="Consolas" pitchFamily="34" charset="0"/>
                <a:ea typeface="Consolas" pitchFamily="34" charset="-122"/>
                <a:cs typeface="Consolas" pitchFamily="34" charset="-120"/>
              </a:rPr>
              <a:t> = [</a:t>
            </a: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'Gender','Nationality','Airport Name','Country Name',</a:t>
            </a: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'Airport Continent','Continents','Pilot Name','Flight Status'</a:t>
            </a: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a:t>
            </a:r>
            <a:endParaRPr lang="en-US" sz="1400" dirty="0"/>
          </a:p>
          <a:p>
            <a:pPr marL="0" indent="0" algn="l">
              <a:buNone/>
            </a:pP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df[text_cols] = df[text_cols].fillna('unknown')</a:t>
            </a:r>
            <a:endParaRPr lang="en-US" sz="1400" dirty="0"/>
          </a:p>
          <a:p>
            <a:pPr marL="0" indent="0" algn="l">
              <a:buNone/>
            </a:pP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for col in text_cols:</a:t>
            </a: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df[col] = df[col].str.lower().str.strip()</a:t>
            </a:r>
            <a:endParaRPr lang="en-US" sz="1400" dirty="0"/>
          </a:p>
          <a:p>
            <a:pPr marL="0" indent="0" algn="l">
              <a:buNone/>
            </a:pP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df['Departure Date'] = pd.to_datetime(df['Departure Date'], errors='coerce')</a:t>
            </a: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df.drop_duplicates(inplace=True)</a:t>
            </a:r>
            <a:endParaRPr lang="en-US" sz="1400" dirty="0"/>
          </a:p>
        </p:txBody>
      </p:sp>
      <p:sp>
        <p:nvSpPr>
          <p:cNvPr id="7" name="Shape 5"/>
          <p:cNvSpPr/>
          <p:nvPr/>
        </p:nvSpPr>
        <p:spPr>
          <a:xfrm>
            <a:off x="817721" y="4054211"/>
            <a:ext cx="12994958" cy="26551"/>
          </a:xfrm>
          <a:prstGeom prst="rect">
            <a:avLst/>
          </a:prstGeom>
          <a:solidFill>
            <a:srgbClr val="E2E6E9">
              <a:alpha val="50000"/>
            </a:srgbClr>
          </a:solidFill>
          <a:ln/>
        </p:spPr>
        <p:txBody>
          <a:bodyPr/>
          <a:lstStyle/>
          <a:p>
            <a:endParaRPr lang="en-US"/>
          </a:p>
        </p:txBody>
      </p:sp>
      <p:sp>
        <p:nvSpPr>
          <p:cNvPr id="8" name="Text 6"/>
          <p:cNvSpPr/>
          <p:nvPr/>
        </p:nvSpPr>
        <p:spPr>
          <a:xfrm>
            <a:off x="817721" y="4133478"/>
            <a:ext cx="4107061" cy="431363"/>
          </a:xfrm>
          <a:prstGeom prst="rect">
            <a:avLst/>
          </a:prstGeom>
          <a:noFill/>
          <a:ln/>
        </p:spPr>
        <p:txBody>
          <a:bodyPr wrap="none" lIns="0" tIns="0" rIns="0" bIns="0" rtlCol="0" anchor="t"/>
          <a:lstStyle/>
          <a:p>
            <a:pPr marL="0" indent="0" algn="l">
              <a:lnSpc>
                <a:spcPts val="3350"/>
              </a:lnSpc>
              <a:buNone/>
            </a:pPr>
            <a:r>
              <a:rPr lang="en-US" sz="2700" b="1" dirty="0">
                <a:solidFill>
                  <a:srgbClr val="FFFFFF"/>
                </a:solidFill>
                <a:latin typeface="Montserrat Bold" pitchFamily="34" charset="0"/>
                <a:ea typeface="Montserrat Bold" pitchFamily="34" charset="-122"/>
                <a:cs typeface="Montserrat Bold" pitchFamily="34" charset="-120"/>
              </a:rPr>
              <a:t>5. Feature Engineering</a:t>
            </a:r>
            <a:endParaRPr lang="en-US" sz="2700" dirty="0"/>
          </a:p>
        </p:txBody>
      </p:sp>
      <p:sp>
        <p:nvSpPr>
          <p:cNvPr id="10" name="Shape 8"/>
          <p:cNvSpPr/>
          <p:nvPr/>
        </p:nvSpPr>
        <p:spPr>
          <a:xfrm>
            <a:off x="817721" y="5479852"/>
            <a:ext cx="12994958" cy="2105263"/>
          </a:xfrm>
          <a:prstGeom prst="roundRect">
            <a:avLst>
              <a:gd name="adj" fmla="val 1082"/>
            </a:avLst>
          </a:prstGeom>
          <a:solidFill>
            <a:srgbClr val="1E1F20"/>
          </a:solidFill>
          <a:ln/>
        </p:spPr>
        <p:txBody>
          <a:bodyPr/>
          <a:lstStyle/>
          <a:p>
            <a:endParaRPr lang="en-US"/>
          </a:p>
        </p:txBody>
      </p:sp>
      <p:sp>
        <p:nvSpPr>
          <p:cNvPr id="11" name="Shape 9"/>
          <p:cNvSpPr/>
          <p:nvPr/>
        </p:nvSpPr>
        <p:spPr>
          <a:xfrm>
            <a:off x="810220" y="4596289"/>
            <a:ext cx="13009959" cy="3266223"/>
          </a:xfrm>
          <a:prstGeom prst="roundRect">
            <a:avLst>
              <a:gd name="adj" fmla="val 1082"/>
            </a:avLst>
          </a:prstGeom>
          <a:solidFill>
            <a:srgbClr val="1E1F20"/>
          </a:solidFill>
          <a:ln/>
        </p:spPr>
        <p:txBody>
          <a:bodyPr/>
          <a:lstStyle/>
          <a:p>
            <a:endParaRPr lang="en-US"/>
          </a:p>
        </p:txBody>
      </p:sp>
      <p:sp>
        <p:nvSpPr>
          <p:cNvPr id="12" name="Text 10"/>
          <p:cNvSpPr/>
          <p:nvPr/>
        </p:nvSpPr>
        <p:spPr>
          <a:xfrm>
            <a:off x="962025" y="4966277"/>
            <a:ext cx="12706350" cy="2411610"/>
          </a:xfrm>
          <a:prstGeom prst="rect">
            <a:avLst/>
          </a:prstGeom>
          <a:noFill/>
          <a:ln/>
        </p:spPr>
        <p:txBody>
          <a:bodyPr wrap="square" lIns="0" tIns="0" rIns="0" bIns="0" rtlCol="0" anchor="t"/>
          <a:lstStyle/>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 Transforming raw data into meaningful categorical and numerical features for analysis and modeling.</a:t>
            </a:r>
            <a:endParaRPr lang="en-US" sz="1400" dirty="0"/>
          </a:p>
          <a:p>
            <a:pPr marL="0" indent="0" algn="l">
              <a:buNone/>
            </a:pPr>
            <a:r>
              <a:rPr lang="en-US" sz="1400" dirty="0" err="1">
                <a:solidFill>
                  <a:srgbClr val="E2E6E9"/>
                </a:solidFill>
                <a:highlight>
                  <a:srgbClr val="1E1F20"/>
                </a:highlight>
                <a:latin typeface="Consolas" pitchFamily="34" charset="0"/>
                <a:ea typeface="Consolas" pitchFamily="34" charset="-122"/>
                <a:cs typeface="Consolas" pitchFamily="34" charset="-120"/>
              </a:rPr>
              <a:t>df</a:t>
            </a:r>
            <a:r>
              <a:rPr lang="en-US" sz="1400" dirty="0">
                <a:solidFill>
                  <a:srgbClr val="E2E6E9"/>
                </a:solidFill>
                <a:highlight>
                  <a:srgbClr val="1E1F20"/>
                </a:highlight>
                <a:latin typeface="Consolas" pitchFamily="34" charset="0"/>
                <a:ea typeface="Consolas" pitchFamily="34" charset="-122"/>
                <a:cs typeface="Consolas" pitchFamily="34" charset="-120"/>
              </a:rPr>
              <a:t>['age_group'] = pd.cut(</a:t>
            </a: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df['Age'],</a:t>
            </a: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bins=[0,18,30,45,60,100],</a:t>
            </a: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labels=['teen','young_adult','adult','senior','elderly']</a:t>
            </a: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a:t>
            </a:r>
            <a:endParaRPr lang="en-US" sz="1400" dirty="0"/>
          </a:p>
          <a:p>
            <a:pPr marL="0" indent="0" algn="l">
              <a:buNone/>
            </a:pP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df['delay_flag'] = np.where(df['Flight Status']=='delayed',1,0)</a:t>
            </a: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df['cancel_flag'] = np.where(df['Flight Status']=='cancelled',1,0)</a:t>
            </a:r>
            <a:endParaRPr lang="en-US" sz="1400" dirty="0"/>
          </a:p>
          <a:p>
            <a:pPr marL="0" indent="0" algn="l">
              <a:buNone/>
            </a:pPr>
            <a:r>
              <a:rPr lang="en-US" sz="1400" dirty="0">
                <a:solidFill>
                  <a:srgbClr val="E2E6E9"/>
                </a:solidFill>
                <a:highlight>
                  <a:srgbClr val="1E1F20"/>
                </a:highlight>
                <a:latin typeface="Consolas" pitchFamily="34" charset="0"/>
                <a:ea typeface="Consolas" pitchFamily="34" charset="-122"/>
                <a:cs typeface="Consolas" pitchFamily="34" charset="-120"/>
              </a:rPr>
              <a:t>df.head()</a:t>
            </a:r>
            <a:endParaRPr lang="en-US" sz="1400" dirty="0"/>
          </a:p>
        </p:txBody>
      </p:sp>
      <p:pic>
        <p:nvPicPr>
          <p:cNvPr id="9" name="Picture 8">
            <a:extLst>
              <a:ext uri="{FF2B5EF4-FFF2-40B4-BE49-F238E27FC236}">
                <a16:creationId xmlns:a16="http://schemas.microsoft.com/office/drawing/2014/main" id="{50A0D328-26A7-2EA3-534C-D6CA32E97ECF}"/>
              </a:ext>
            </a:extLst>
          </p:cNvPr>
          <p:cNvPicPr>
            <a:picLocks noChangeAspect="1"/>
          </p:cNvPicPr>
          <p:nvPr/>
        </p:nvPicPr>
        <p:blipFill>
          <a:blip r:embed="rId3"/>
          <a:stretch>
            <a:fillRect/>
          </a:stretch>
        </p:blipFill>
        <p:spPr>
          <a:xfrm>
            <a:off x="11789997" y="4924826"/>
            <a:ext cx="1640253" cy="2609147"/>
          </a:xfrm>
          <a:prstGeom prst="rect">
            <a:avLst/>
          </a:prstGeom>
          <a:effectLst>
            <a:glow rad="228600">
              <a:schemeClr val="bg1">
                <a:lumMod val="50000"/>
                <a:lumOff val="50000"/>
                <a:alpha val="60000"/>
              </a:schemeClr>
            </a:glow>
          </a:effectLst>
        </p:spPr>
      </p:pic>
      <p:sp>
        <p:nvSpPr>
          <p:cNvPr id="13" name="Rectangle: Rounded Corners 12">
            <a:extLst>
              <a:ext uri="{FF2B5EF4-FFF2-40B4-BE49-F238E27FC236}">
                <a16:creationId xmlns:a16="http://schemas.microsoft.com/office/drawing/2014/main" id="{961F7155-51CC-C616-369A-F194E7A2A7CC}"/>
              </a:ext>
            </a:extLst>
          </p:cNvPr>
          <p:cNvSpPr/>
          <p:nvPr/>
        </p:nvSpPr>
        <p:spPr>
          <a:xfrm>
            <a:off x="8814092" y="5911079"/>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340995"/>
            <a:ext cx="7215902" cy="490776"/>
          </a:xfrm>
          <a:prstGeom prst="rect">
            <a:avLst/>
          </a:prstGeom>
          <a:noFill/>
          <a:ln/>
        </p:spPr>
        <p:txBody>
          <a:bodyPr wrap="none" lIns="0" tIns="0" rIns="0" bIns="0" rtlCol="0" anchor="t"/>
          <a:lstStyle/>
          <a:p>
            <a:pPr marL="0" indent="0" algn="l">
              <a:lnSpc>
                <a:spcPts val="3850"/>
              </a:lnSpc>
              <a:buNone/>
            </a:pPr>
            <a:r>
              <a:rPr lang="en-US" sz="3050" b="1" dirty="0">
                <a:solidFill>
                  <a:srgbClr val="FFFFFF"/>
                </a:solidFill>
                <a:latin typeface="Montserrat Bold" pitchFamily="34" charset="0"/>
                <a:ea typeface="Montserrat Bold" pitchFamily="34" charset="-122"/>
                <a:cs typeface="Montserrat Bold" pitchFamily="34" charset="-120"/>
              </a:rPr>
              <a:t>6. Overall Flight Status Distribution</a:t>
            </a:r>
            <a:endParaRPr lang="en-US" sz="3050" dirty="0"/>
          </a:p>
        </p:txBody>
      </p:sp>
      <p:sp>
        <p:nvSpPr>
          <p:cNvPr id="3" name="Shape 1"/>
          <p:cNvSpPr/>
          <p:nvPr/>
        </p:nvSpPr>
        <p:spPr>
          <a:xfrm>
            <a:off x="863798" y="1445776"/>
            <a:ext cx="12902803" cy="919877"/>
          </a:xfrm>
          <a:prstGeom prst="roundRect">
            <a:avLst>
              <a:gd name="adj" fmla="val 2817"/>
            </a:avLst>
          </a:prstGeom>
          <a:solidFill>
            <a:srgbClr val="1E1F20"/>
          </a:solidFill>
          <a:ln/>
        </p:spPr>
        <p:txBody>
          <a:bodyPr/>
          <a:lstStyle/>
          <a:p>
            <a:endParaRPr lang="en-US"/>
          </a:p>
        </p:txBody>
      </p:sp>
      <p:sp>
        <p:nvSpPr>
          <p:cNvPr id="4" name="Shape 2"/>
          <p:cNvSpPr/>
          <p:nvPr/>
        </p:nvSpPr>
        <p:spPr>
          <a:xfrm>
            <a:off x="855226" y="961312"/>
            <a:ext cx="12919948" cy="1655682"/>
          </a:xfrm>
          <a:prstGeom prst="roundRect">
            <a:avLst>
              <a:gd name="adj" fmla="val 2817"/>
            </a:avLst>
          </a:prstGeom>
          <a:solidFill>
            <a:srgbClr val="1E1F20"/>
          </a:solidFill>
          <a:ln/>
        </p:spPr>
        <p:txBody>
          <a:bodyPr/>
          <a:lstStyle/>
          <a:p>
            <a:endParaRPr lang="en-US"/>
          </a:p>
        </p:txBody>
      </p:sp>
      <p:sp>
        <p:nvSpPr>
          <p:cNvPr id="5" name="Text 3"/>
          <p:cNvSpPr/>
          <p:nvPr/>
        </p:nvSpPr>
        <p:spPr>
          <a:xfrm>
            <a:off x="1027984" y="1145166"/>
            <a:ext cx="12574429" cy="660797"/>
          </a:xfrm>
          <a:prstGeom prst="rect">
            <a:avLst/>
          </a:prstGeom>
          <a:noFill/>
          <a:ln/>
        </p:spPr>
        <p:txBody>
          <a:bodyPr wrap="square" lIns="0" tIns="0" rIns="0" bIns="0" rtlCol="0" anchor="t"/>
          <a:lstStyle/>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 This code counts how many flights fall into each flight status (e.g., on-time, delayed, cancelled).</a:t>
            </a:r>
            <a:endParaRPr lang="en-US" sz="1350" dirty="0"/>
          </a:p>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flight_dist = df['Flight Status'].value_counts()</a:t>
            </a:r>
            <a:endParaRPr lang="en-US" sz="1350" dirty="0"/>
          </a:p>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flight_dist</a:t>
            </a:r>
            <a:endParaRPr lang="en-US" sz="1350" dirty="0"/>
          </a:p>
        </p:txBody>
      </p:sp>
      <p:sp>
        <p:nvSpPr>
          <p:cNvPr id="6" name="Shape 4"/>
          <p:cNvSpPr/>
          <p:nvPr/>
        </p:nvSpPr>
        <p:spPr>
          <a:xfrm>
            <a:off x="863798" y="2762796"/>
            <a:ext cx="12902803" cy="29170"/>
          </a:xfrm>
          <a:prstGeom prst="rect">
            <a:avLst/>
          </a:prstGeom>
          <a:solidFill>
            <a:srgbClr val="E2E6E9">
              <a:alpha val="50000"/>
            </a:srgbClr>
          </a:solidFill>
          <a:ln/>
        </p:spPr>
        <p:txBody>
          <a:bodyPr/>
          <a:lstStyle/>
          <a:p>
            <a:endParaRPr lang="en-US"/>
          </a:p>
        </p:txBody>
      </p:sp>
      <p:sp>
        <p:nvSpPr>
          <p:cNvPr id="7" name="Text 5"/>
          <p:cNvSpPr/>
          <p:nvPr/>
        </p:nvSpPr>
        <p:spPr>
          <a:xfrm>
            <a:off x="863798" y="2798326"/>
            <a:ext cx="7446645" cy="490776"/>
          </a:xfrm>
          <a:prstGeom prst="rect">
            <a:avLst/>
          </a:prstGeom>
          <a:noFill/>
          <a:ln/>
        </p:spPr>
        <p:txBody>
          <a:bodyPr wrap="none" lIns="0" tIns="0" rIns="0" bIns="0" rtlCol="0" anchor="t"/>
          <a:lstStyle/>
          <a:p>
            <a:pPr marL="0" indent="0" algn="l">
              <a:lnSpc>
                <a:spcPts val="3850"/>
              </a:lnSpc>
              <a:buNone/>
            </a:pPr>
            <a:r>
              <a:rPr lang="en-US" sz="3050" b="1" dirty="0">
                <a:solidFill>
                  <a:srgbClr val="FFFFFF"/>
                </a:solidFill>
                <a:latin typeface="Montserrat Bold" pitchFamily="34" charset="0"/>
                <a:ea typeface="Montserrat Bold" pitchFamily="34" charset="-122"/>
                <a:cs typeface="Montserrat Bold" pitchFamily="34" charset="-120"/>
              </a:rPr>
              <a:t>7. Continental Performance Analysis</a:t>
            </a:r>
            <a:endParaRPr lang="en-US" sz="3050" dirty="0"/>
          </a:p>
        </p:txBody>
      </p:sp>
      <p:sp>
        <p:nvSpPr>
          <p:cNvPr id="8" name="Shape 6"/>
          <p:cNvSpPr/>
          <p:nvPr/>
        </p:nvSpPr>
        <p:spPr>
          <a:xfrm>
            <a:off x="863798" y="3470434"/>
            <a:ext cx="12902803" cy="1763853"/>
          </a:xfrm>
          <a:prstGeom prst="roundRect">
            <a:avLst>
              <a:gd name="adj" fmla="val 1282"/>
            </a:avLst>
          </a:prstGeom>
          <a:solidFill>
            <a:srgbClr val="1E1F20"/>
          </a:solidFill>
          <a:ln/>
        </p:spPr>
        <p:txBody>
          <a:bodyPr/>
          <a:lstStyle/>
          <a:p>
            <a:endParaRPr lang="en-US"/>
          </a:p>
        </p:txBody>
      </p:sp>
      <p:sp>
        <p:nvSpPr>
          <p:cNvPr id="9" name="Shape 7"/>
          <p:cNvSpPr/>
          <p:nvPr/>
        </p:nvSpPr>
        <p:spPr>
          <a:xfrm>
            <a:off x="855226" y="3295462"/>
            <a:ext cx="12919948" cy="1815435"/>
          </a:xfrm>
          <a:prstGeom prst="roundRect">
            <a:avLst>
              <a:gd name="adj" fmla="val 1282"/>
            </a:avLst>
          </a:prstGeom>
          <a:solidFill>
            <a:srgbClr val="1E1F20"/>
          </a:solidFill>
          <a:ln/>
        </p:spPr>
        <p:txBody>
          <a:bodyPr/>
          <a:lstStyle/>
          <a:p>
            <a:endParaRPr lang="en-US"/>
          </a:p>
        </p:txBody>
      </p:sp>
      <p:sp>
        <p:nvSpPr>
          <p:cNvPr id="10" name="Text 8"/>
          <p:cNvSpPr/>
          <p:nvPr/>
        </p:nvSpPr>
        <p:spPr>
          <a:xfrm>
            <a:off x="1036557" y="3409256"/>
            <a:ext cx="12574429" cy="1762125"/>
          </a:xfrm>
          <a:prstGeom prst="rect">
            <a:avLst/>
          </a:prstGeom>
          <a:noFill/>
          <a:ln/>
        </p:spPr>
        <p:txBody>
          <a:bodyPr wrap="square" lIns="0" tIns="0" rIns="0" bIns="0" rtlCol="0" anchor="t"/>
          <a:lstStyle/>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 This code shows how flight statuses are distributed across each continent, in percentage form.</a:t>
            </a:r>
            <a:endParaRPr lang="en-US" sz="1350" dirty="0"/>
          </a:p>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continent_status = pd.crosstab(</a:t>
            </a:r>
            <a:endParaRPr lang="en-US" sz="1350" dirty="0"/>
          </a:p>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df['Continents'],</a:t>
            </a:r>
            <a:endParaRPr lang="en-US" sz="1350" dirty="0"/>
          </a:p>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df['Flight Status'],</a:t>
            </a:r>
            <a:endParaRPr lang="en-US" sz="1350" dirty="0"/>
          </a:p>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normalize='index'</a:t>
            </a:r>
            <a:endParaRPr lang="en-US" sz="1350" dirty="0"/>
          </a:p>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 * 100</a:t>
            </a:r>
            <a:endParaRPr lang="en-US" sz="1350" dirty="0"/>
          </a:p>
          <a:p>
            <a:pPr marL="0" indent="0" algn="l">
              <a:lnSpc>
                <a:spcPts val="1700"/>
              </a:lnSpc>
              <a:buNone/>
            </a:pPr>
            <a:endParaRPr lang="en-US" sz="1350" dirty="0"/>
          </a:p>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continent_status</a:t>
            </a:r>
            <a:endParaRPr lang="en-US" sz="1350" dirty="0"/>
          </a:p>
        </p:txBody>
      </p:sp>
      <p:sp>
        <p:nvSpPr>
          <p:cNvPr id="11" name="Shape 9"/>
          <p:cNvSpPr/>
          <p:nvPr/>
        </p:nvSpPr>
        <p:spPr>
          <a:xfrm>
            <a:off x="855226" y="5357785"/>
            <a:ext cx="12902803" cy="29170"/>
          </a:xfrm>
          <a:prstGeom prst="rect">
            <a:avLst/>
          </a:prstGeom>
          <a:solidFill>
            <a:srgbClr val="E2E6E9">
              <a:alpha val="50000"/>
            </a:srgbClr>
          </a:solidFill>
          <a:ln/>
        </p:spPr>
        <p:txBody>
          <a:bodyPr/>
          <a:lstStyle/>
          <a:p>
            <a:endParaRPr lang="en-US"/>
          </a:p>
        </p:txBody>
      </p:sp>
      <p:sp>
        <p:nvSpPr>
          <p:cNvPr id="12" name="Text 10"/>
          <p:cNvSpPr/>
          <p:nvPr/>
        </p:nvSpPr>
        <p:spPr>
          <a:xfrm>
            <a:off x="863798" y="5380475"/>
            <a:ext cx="6139101" cy="490776"/>
          </a:xfrm>
          <a:prstGeom prst="rect">
            <a:avLst/>
          </a:prstGeom>
          <a:noFill/>
          <a:ln/>
        </p:spPr>
        <p:txBody>
          <a:bodyPr wrap="none" lIns="0" tIns="0" rIns="0" bIns="0" rtlCol="0" anchor="t"/>
          <a:lstStyle/>
          <a:p>
            <a:pPr marL="0" indent="0" algn="l">
              <a:lnSpc>
                <a:spcPts val="3850"/>
              </a:lnSpc>
              <a:buNone/>
            </a:pPr>
            <a:r>
              <a:rPr lang="en-US" sz="3050" b="1" dirty="0">
                <a:solidFill>
                  <a:srgbClr val="FFFFFF"/>
                </a:solidFill>
                <a:latin typeface="Montserrat Bold" pitchFamily="34" charset="0"/>
                <a:ea typeface="Montserrat Bold" pitchFamily="34" charset="-122"/>
                <a:cs typeface="Montserrat Bold" pitchFamily="34" charset="-120"/>
              </a:rPr>
              <a:t>8. Country-Level Risk Analysis</a:t>
            </a:r>
            <a:endParaRPr lang="en-US" sz="3050" dirty="0"/>
          </a:p>
        </p:txBody>
      </p:sp>
      <p:sp>
        <p:nvSpPr>
          <p:cNvPr id="13" name="Shape 11"/>
          <p:cNvSpPr/>
          <p:nvPr/>
        </p:nvSpPr>
        <p:spPr>
          <a:xfrm>
            <a:off x="863798" y="6596420"/>
            <a:ext cx="12902803" cy="919877"/>
          </a:xfrm>
          <a:prstGeom prst="roundRect">
            <a:avLst>
              <a:gd name="adj" fmla="val 2817"/>
            </a:avLst>
          </a:prstGeom>
          <a:solidFill>
            <a:srgbClr val="1E1F20"/>
          </a:solidFill>
          <a:ln/>
        </p:spPr>
        <p:txBody>
          <a:bodyPr/>
          <a:lstStyle/>
          <a:p>
            <a:endParaRPr lang="en-US"/>
          </a:p>
        </p:txBody>
      </p:sp>
      <p:sp>
        <p:nvSpPr>
          <p:cNvPr id="14" name="Shape 12"/>
          <p:cNvSpPr/>
          <p:nvPr/>
        </p:nvSpPr>
        <p:spPr>
          <a:xfrm>
            <a:off x="855226" y="5871251"/>
            <a:ext cx="12919948" cy="2017353"/>
          </a:xfrm>
          <a:prstGeom prst="roundRect">
            <a:avLst>
              <a:gd name="adj" fmla="val 2817"/>
            </a:avLst>
          </a:prstGeom>
          <a:solidFill>
            <a:srgbClr val="1E1F20"/>
          </a:solidFill>
          <a:ln/>
        </p:spPr>
        <p:txBody>
          <a:bodyPr/>
          <a:lstStyle/>
          <a:p>
            <a:endParaRPr lang="en-US"/>
          </a:p>
        </p:txBody>
      </p:sp>
      <p:sp>
        <p:nvSpPr>
          <p:cNvPr id="15" name="Text 13"/>
          <p:cNvSpPr/>
          <p:nvPr/>
        </p:nvSpPr>
        <p:spPr>
          <a:xfrm>
            <a:off x="1036557" y="6084724"/>
            <a:ext cx="12574429" cy="660797"/>
          </a:xfrm>
          <a:prstGeom prst="rect">
            <a:avLst/>
          </a:prstGeom>
          <a:noFill/>
          <a:ln/>
        </p:spPr>
        <p:txBody>
          <a:bodyPr wrap="square" lIns="0" tIns="0" rIns="0" bIns="0" rtlCol="0" anchor="t"/>
          <a:lstStyle/>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 This code identifies the countries with the highest flight risk based on delays and cancellations.</a:t>
            </a:r>
            <a:endParaRPr lang="en-US" sz="1350" dirty="0"/>
          </a:p>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country_risk = df.groupby('Country Name')[['delay_flag','cancel_flag']].mean() * 100</a:t>
            </a:r>
            <a:endParaRPr lang="en-US" sz="1350" dirty="0"/>
          </a:p>
          <a:p>
            <a:pPr marL="0" indent="0" algn="l">
              <a:lnSpc>
                <a:spcPts val="1700"/>
              </a:lnSpc>
              <a:buNone/>
            </a:pPr>
            <a:r>
              <a:rPr lang="en-US" sz="1350" dirty="0">
                <a:solidFill>
                  <a:srgbClr val="E2E6E9"/>
                </a:solidFill>
                <a:highlight>
                  <a:srgbClr val="1E1F20"/>
                </a:highlight>
                <a:latin typeface="Consolas" pitchFamily="34" charset="0"/>
                <a:ea typeface="Consolas" pitchFamily="34" charset="-122"/>
                <a:cs typeface="Consolas" pitchFamily="34" charset="-120"/>
              </a:rPr>
              <a:t>country_risk.sort_values(by='delay_flag', ascending=False).head(10)</a:t>
            </a:r>
            <a:endParaRPr lang="en-US" sz="1350" dirty="0"/>
          </a:p>
        </p:txBody>
      </p:sp>
      <p:pic>
        <p:nvPicPr>
          <p:cNvPr id="17" name="Picture 16">
            <a:extLst>
              <a:ext uri="{FF2B5EF4-FFF2-40B4-BE49-F238E27FC236}">
                <a16:creationId xmlns:a16="http://schemas.microsoft.com/office/drawing/2014/main" id="{2D4CB96A-4690-8885-4E98-9542F19D1436}"/>
              </a:ext>
            </a:extLst>
          </p:cNvPr>
          <p:cNvPicPr>
            <a:picLocks noChangeAspect="1"/>
          </p:cNvPicPr>
          <p:nvPr/>
        </p:nvPicPr>
        <p:blipFill>
          <a:blip r:embed="rId3"/>
          <a:stretch>
            <a:fillRect/>
          </a:stretch>
        </p:blipFill>
        <p:spPr>
          <a:xfrm>
            <a:off x="11399475" y="1299974"/>
            <a:ext cx="2049825" cy="977242"/>
          </a:xfrm>
          <a:prstGeom prst="rect">
            <a:avLst/>
          </a:prstGeom>
          <a:effectLst>
            <a:glow rad="228600">
              <a:schemeClr val="bg1">
                <a:lumMod val="50000"/>
                <a:lumOff val="50000"/>
                <a:alpha val="60000"/>
              </a:schemeClr>
            </a:glow>
          </a:effectLst>
        </p:spPr>
      </p:pic>
      <p:pic>
        <p:nvPicPr>
          <p:cNvPr id="19" name="Picture 18">
            <a:extLst>
              <a:ext uri="{FF2B5EF4-FFF2-40B4-BE49-F238E27FC236}">
                <a16:creationId xmlns:a16="http://schemas.microsoft.com/office/drawing/2014/main" id="{A8A4C3F6-3422-6E29-251F-528488D28373}"/>
              </a:ext>
            </a:extLst>
          </p:cNvPr>
          <p:cNvPicPr>
            <a:picLocks noChangeAspect="1"/>
          </p:cNvPicPr>
          <p:nvPr/>
        </p:nvPicPr>
        <p:blipFill>
          <a:blip r:embed="rId4"/>
          <a:stretch>
            <a:fillRect/>
          </a:stretch>
        </p:blipFill>
        <p:spPr>
          <a:xfrm>
            <a:off x="11077502" y="3457090"/>
            <a:ext cx="2093192" cy="1615161"/>
          </a:xfrm>
          <a:prstGeom prst="rect">
            <a:avLst/>
          </a:prstGeom>
          <a:effectLst>
            <a:glow rad="228600">
              <a:schemeClr val="bg1">
                <a:lumMod val="50000"/>
                <a:lumOff val="50000"/>
                <a:alpha val="60000"/>
              </a:schemeClr>
            </a:glow>
          </a:effectLst>
        </p:spPr>
      </p:pic>
      <p:pic>
        <p:nvPicPr>
          <p:cNvPr id="21" name="Picture 20">
            <a:extLst>
              <a:ext uri="{FF2B5EF4-FFF2-40B4-BE49-F238E27FC236}">
                <a16:creationId xmlns:a16="http://schemas.microsoft.com/office/drawing/2014/main" id="{29F15105-EFB4-0463-6ADE-F60B584C258F}"/>
              </a:ext>
            </a:extLst>
          </p:cNvPr>
          <p:cNvPicPr>
            <a:picLocks noChangeAspect="1"/>
          </p:cNvPicPr>
          <p:nvPr/>
        </p:nvPicPr>
        <p:blipFill>
          <a:blip r:embed="rId5"/>
          <a:stretch>
            <a:fillRect/>
          </a:stretch>
        </p:blipFill>
        <p:spPr>
          <a:xfrm>
            <a:off x="11372242" y="5931735"/>
            <a:ext cx="1688932" cy="1893150"/>
          </a:xfrm>
          <a:prstGeom prst="rect">
            <a:avLst/>
          </a:prstGeom>
          <a:effectLst>
            <a:glow rad="228600">
              <a:schemeClr val="bg1">
                <a:lumMod val="50000"/>
                <a:lumOff val="50000"/>
                <a:alpha val="60000"/>
              </a:schemeClr>
            </a:glow>
          </a:effectLst>
        </p:spPr>
      </p:pic>
      <p:sp>
        <p:nvSpPr>
          <p:cNvPr id="22" name="Rectangle: Rounded Corners 21">
            <a:extLst>
              <a:ext uri="{FF2B5EF4-FFF2-40B4-BE49-F238E27FC236}">
                <a16:creationId xmlns:a16="http://schemas.microsoft.com/office/drawing/2014/main" id="{59BB8F61-5B97-316D-A099-0F21BB63ECD2}"/>
              </a:ext>
            </a:extLst>
          </p:cNvPr>
          <p:cNvSpPr/>
          <p:nvPr/>
        </p:nvSpPr>
        <p:spPr>
          <a:xfrm>
            <a:off x="8814092" y="1617861"/>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23" name="Rectangle: Rounded Corners 22">
            <a:extLst>
              <a:ext uri="{FF2B5EF4-FFF2-40B4-BE49-F238E27FC236}">
                <a16:creationId xmlns:a16="http://schemas.microsoft.com/office/drawing/2014/main" id="{DA54CE43-9308-C224-ECC3-3E160BCCFA38}"/>
              </a:ext>
            </a:extLst>
          </p:cNvPr>
          <p:cNvSpPr/>
          <p:nvPr/>
        </p:nvSpPr>
        <p:spPr>
          <a:xfrm>
            <a:off x="8814092" y="4003667"/>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24" name="Rectangle: Rounded Corners 23">
            <a:extLst>
              <a:ext uri="{FF2B5EF4-FFF2-40B4-BE49-F238E27FC236}">
                <a16:creationId xmlns:a16="http://schemas.microsoft.com/office/drawing/2014/main" id="{E7E54215-B050-067E-F283-6FC5D7344173}"/>
              </a:ext>
            </a:extLst>
          </p:cNvPr>
          <p:cNvSpPr/>
          <p:nvPr/>
        </p:nvSpPr>
        <p:spPr>
          <a:xfrm>
            <a:off x="8814092" y="6667190"/>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8788" y="611862"/>
            <a:ext cx="5456277" cy="410885"/>
          </a:xfrm>
          <a:prstGeom prst="rect">
            <a:avLst/>
          </a:prstGeom>
          <a:noFill/>
          <a:ln/>
        </p:spPr>
        <p:txBody>
          <a:bodyPr wrap="none" lIns="0" tIns="0" rIns="0" bIns="0" rtlCol="0" anchor="t"/>
          <a:lstStyle/>
          <a:p>
            <a:pPr marL="0" indent="0" algn="l">
              <a:lnSpc>
                <a:spcPts val="3200"/>
              </a:lnSpc>
              <a:buNone/>
            </a:pPr>
            <a:r>
              <a:rPr lang="en-US" sz="2550" b="1" dirty="0">
                <a:solidFill>
                  <a:srgbClr val="FFFFFF"/>
                </a:solidFill>
                <a:latin typeface="Montserrat Bold" pitchFamily="34" charset="0"/>
                <a:ea typeface="Montserrat Bold" pitchFamily="34" charset="-122"/>
                <a:cs typeface="Montserrat Bold" pitchFamily="34" charset="-120"/>
              </a:rPr>
              <a:t>9. Airport Performance Analysis</a:t>
            </a:r>
            <a:endParaRPr lang="en-US" sz="2550" dirty="0"/>
          </a:p>
        </p:txBody>
      </p:sp>
      <p:sp>
        <p:nvSpPr>
          <p:cNvPr id="3" name="Shape 1"/>
          <p:cNvSpPr/>
          <p:nvPr/>
        </p:nvSpPr>
        <p:spPr>
          <a:xfrm>
            <a:off x="778788" y="1210747"/>
            <a:ext cx="13072824" cy="1648539"/>
          </a:xfrm>
          <a:prstGeom prst="roundRect">
            <a:avLst>
              <a:gd name="adj" fmla="val 1316"/>
            </a:avLst>
          </a:prstGeom>
          <a:solidFill>
            <a:srgbClr val="1E1F20"/>
          </a:solidFill>
          <a:ln/>
        </p:spPr>
        <p:txBody>
          <a:bodyPr/>
          <a:lstStyle/>
          <a:p>
            <a:endParaRPr lang="en-US"/>
          </a:p>
        </p:txBody>
      </p:sp>
      <p:sp>
        <p:nvSpPr>
          <p:cNvPr id="4" name="Shape 2"/>
          <p:cNvSpPr/>
          <p:nvPr/>
        </p:nvSpPr>
        <p:spPr>
          <a:xfrm>
            <a:off x="771644" y="1022747"/>
            <a:ext cx="13087112" cy="1836539"/>
          </a:xfrm>
          <a:prstGeom prst="roundRect">
            <a:avLst>
              <a:gd name="adj" fmla="val 1316"/>
            </a:avLst>
          </a:prstGeom>
          <a:solidFill>
            <a:srgbClr val="1E1F20"/>
          </a:solidFill>
          <a:ln/>
        </p:spPr>
        <p:txBody>
          <a:bodyPr/>
          <a:lstStyle/>
          <a:p>
            <a:endParaRPr lang="en-US"/>
          </a:p>
        </p:txBody>
      </p:sp>
      <p:sp>
        <p:nvSpPr>
          <p:cNvPr id="5" name="Text 3"/>
          <p:cNvSpPr/>
          <p:nvPr/>
        </p:nvSpPr>
        <p:spPr>
          <a:xfrm>
            <a:off x="916186" y="1203245"/>
            <a:ext cx="12798028" cy="1431608"/>
          </a:xfrm>
          <a:prstGeom prst="rect">
            <a:avLst/>
          </a:prstGeom>
          <a:noFill/>
          <a:ln/>
        </p:spPr>
        <p:txBody>
          <a:bodyPr wrap="square" lIns="0" tIns="0" rIns="0" bIns="0" rtlCol="0" anchor="t"/>
          <a:lstStyle/>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 This code measures how well each airport is performing based on flight outcomes.</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airport_perf = pd.crosstab(</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df['Airport Name'],</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df['Flight Status'],</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normalize='index'</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 * 100</a:t>
            </a:r>
            <a:endParaRPr lang="en-US" sz="1400" dirty="0"/>
          </a:p>
          <a:p>
            <a:pPr marL="0" indent="0" algn="l">
              <a:lnSpc>
                <a:spcPts val="1400"/>
              </a:lnSpc>
              <a:buNone/>
            </a:pP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airport_perf.fillna(0).head()</a:t>
            </a:r>
            <a:endParaRPr lang="en-US" sz="1400" dirty="0"/>
          </a:p>
        </p:txBody>
      </p:sp>
      <p:sp>
        <p:nvSpPr>
          <p:cNvPr id="6" name="Shape 4"/>
          <p:cNvSpPr/>
          <p:nvPr/>
        </p:nvSpPr>
        <p:spPr>
          <a:xfrm>
            <a:off x="778788" y="3037249"/>
            <a:ext cx="13072824" cy="25598"/>
          </a:xfrm>
          <a:prstGeom prst="rect">
            <a:avLst/>
          </a:prstGeom>
          <a:solidFill>
            <a:srgbClr val="E2E6E9">
              <a:alpha val="50000"/>
            </a:srgbClr>
          </a:solidFill>
          <a:ln/>
        </p:spPr>
        <p:txBody>
          <a:bodyPr/>
          <a:lstStyle/>
          <a:p>
            <a:endParaRPr lang="en-US"/>
          </a:p>
        </p:txBody>
      </p:sp>
      <p:sp>
        <p:nvSpPr>
          <p:cNvPr id="7" name="Text 5"/>
          <p:cNvSpPr/>
          <p:nvPr/>
        </p:nvSpPr>
        <p:spPr>
          <a:xfrm>
            <a:off x="778788" y="3203734"/>
            <a:ext cx="6083618" cy="410885"/>
          </a:xfrm>
          <a:prstGeom prst="rect">
            <a:avLst/>
          </a:prstGeom>
          <a:noFill/>
          <a:ln/>
        </p:spPr>
        <p:txBody>
          <a:bodyPr wrap="none" lIns="0" tIns="0" rIns="0" bIns="0" rtlCol="0" anchor="t"/>
          <a:lstStyle/>
          <a:p>
            <a:pPr marL="0" indent="0" algn="l">
              <a:lnSpc>
                <a:spcPts val="3200"/>
              </a:lnSpc>
              <a:buNone/>
            </a:pPr>
            <a:r>
              <a:rPr lang="en-US" sz="2550" b="1" dirty="0">
                <a:solidFill>
                  <a:srgbClr val="FFFFFF"/>
                </a:solidFill>
                <a:latin typeface="Montserrat Bold" pitchFamily="34" charset="0"/>
                <a:ea typeface="Montserrat Bold" pitchFamily="34" charset="-122"/>
                <a:cs typeface="Montserrat Bold" pitchFamily="34" charset="-120"/>
              </a:rPr>
              <a:t>10. Passenger Demographic Impact</a:t>
            </a:r>
            <a:endParaRPr lang="en-US" sz="2550" dirty="0"/>
          </a:p>
        </p:txBody>
      </p:sp>
      <p:sp>
        <p:nvSpPr>
          <p:cNvPr id="8" name="Shape 6"/>
          <p:cNvSpPr/>
          <p:nvPr/>
        </p:nvSpPr>
        <p:spPr>
          <a:xfrm>
            <a:off x="778788" y="3755588"/>
            <a:ext cx="13072824" cy="1290638"/>
          </a:xfrm>
          <a:prstGeom prst="roundRect">
            <a:avLst>
              <a:gd name="adj" fmla="val 1681"/>
            </a:avLst>
          </a:prstGeom>
          <a:solidFill>
            <a:srgbClr val="1E1F20"/>
          </a:solidFill>
          <a:ln/>
        </p:spPr>
        <p:txBody>
          <a:bodyPr/>
          <a:lstStyle/>
          <a:p>
            <a:endParaRPr lang="en-US"/>
          </a:p>
        </p:txBody>
      </p:sp>
      <p:sp>
        <p:nvSpPr>
          <p:cNvPr id="9" name="Shape 7"/>
          <p:cNvSpPr/>
          <p:nvPr/>
        </p:nvSpPr>
        <p:spPr>
          <a:xfrm>
            <a:off x="771644" y="3647122"/>
            <a:ext cx="13087112" cy="1399103"/>
          </a:xfrm>
          <a:prstGeom prst="roundRect">
            <a:avLst>
              <a:gd name="adj" fmla="val 1681"/>
            </a:avLst>
          </a:prstGeom>
          <a:solidFill>
            <a:srgbClr val="1E1F20"/>
          </a:solidFill>
          <a:ln/>
        </p:spPr>
        <p:txBody>
          <a:bodyPr/>
          <a:lstStyle/>
          <a:p>
            <a:endParaRPr lang="en-US"/>
          </a:p>
        </p:txBody>
      </p:sp>
      <p:sp>
        <p:nvSpPr>
          <p:cNvPr id="10" name="Text 8"/>
          <p:cNvSpPr/>
          <p:nvPr/>
        </p:nvSpPr>
        <p:spPr>
          <a:xfrm>
            <a:off x="916186" y="3864054"/>
            <a:ext cx="12798028" cy="1073706"/>
          </a:xfrm>
          <a:prstGeom prst="rect">
            <a:avLst/>
          </a:prstGeom>
          <a:noFill/>
          <a:ln/>
        </p:spPr>
        <p:txBody>
          <a:bodyPr wrap="square" lIns="0" tIns="0" rIns="0" bIns="0" rtlCol="0" anchor="t"/>
          <a:lstStyle/>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 This code shows how flight outcomes differ by passenger age group, in percentages.</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pd.crosstab(</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df['age_group'],</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df['Flight Status'],</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normalize='index'</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 * 100</a:t>
            </a:r>
            <a:endParaRPr lang="en-US" sz="1400" dirty="0"/>
          </a:p>
        </p:txBody>
      </p:sp>
      <p:sp>
        <p:nvSpPr>
          <p:cNvPr id="11" name="Text 9"/>
          <p:cNvSpPr/>
          <p:nvPr/>
        </p:nvSpPr>
        <p:spPr>
          <a:xfrm>
            <a:off x="778788" y="5187196"/>
            <a:ext cx="2408039" cy="246578"/>
          </a:xfrm>
          <a:prstGeom prst="rect">
            <a:avLst/>
          </a:prstGeom>
          <a:noFill/>
          <a:ln/>
        </p:spPr>
        <p:txBody>
          <a:bodyPr wrap="none" lIns="0" tIns="0" rIns="0" bIns="0" rtlCol="0" anchor="t"/>
          <a:lstStyle/>
          <a:p>
            <a:pPr marL="0" indent="0" algn="l">
              <a:lnSpc>
                <a:spcPts val="1900"/>
              </a:lnSpc>
              <a:buNone/>
            </a:pPr>
            <a:r>
              <a:rPr lang="en-US" sz="1550" b="1" dirty="0">
                <a:solidFill>
                  <a:srgbClr val="FFFFFF"/>
                </a:solidFill>
                <a:latin typeface="Montserrat Bold" pitchFamily="34" charset="0"/>
                <a:ea typeface="Montserrat Bold" pitchFamily="34" charset="-122"/>
                <a:cs typeface="Montserrat Bold" pitchFamily="34" charset="-120"/>
              </a:rPr>
              <a:t>Gender vs Flight Status</a:t>
            </a:r>
            <a:endParaRPr lang="en-US" sz="1550" dirty="0"/>
          </a:p>
        </p:txBody>
      </p:sp>
      <p:sp>
        <p:nvSpPr>
          <p:cNvPr id="12" name="Shape 10"/>
          <p:cNvSpPr/>
          <p:nvPr/>
        </p:nvSpPr>
        <p:spPr>
          <a:xfrm>
            <a:off x="778788" y="5574744"/>
            <a:ext cx="13072824" cy="1290638"/>
          </a:xfrm>
          <a:prstGeom prst="roundRect">
            <a:avLst>
              <a:gd name="adj" fmla="val 1681"/>
            </a:avLst>
          </a:prstGeom>
          <a:solidFill>
            <a:srgbClr val="1E1F20"/>
          </a:solidFill>
          <a:ln/>
        </p:spPr>
        <p:txBody>
          <a:bodyPr/>
          <a:lstStyle/>
          <a:p>
            <a:endParaRPr lang="en-US"/>
          </a:p>
        </p:txBody>
      </p:sp>
      <p:sp>
        <p:nvSpPr>
          <p:cNvPr id="13" name="Shape 11"/>
          <p:cNvSpPr/>
          <p:nvPr/>
        </p:nvSpPr>
        <p:spPr>
          <a:xfrm>
            <a:off x="771644" y="5574744"/>
            <a:ext cx="13087112" cy="2464356"/>
          </a:xfrm>
          <a:prstGeom prst="roundRect">
            <a:avLst>
              <a:gd name="adj" fmla="val 1681"/>
            </a:avLst>
          </a:prstGeom>
          <a:solidFill>
            <a:srgbClr val="1E1F20"/>
          </a:solidFill>
          <a:ln/>
        </p:spPr>
        <p:txBody>
          <a:bodyPr/>
          <a:lstStyle/>
          <a:p>
            <a:endParaRPr lang="en-US"/>
          </a:p>
        </p:txBody>
      </p:sp>
      <p:sp>
        <p:nvSpPr>
          <p:cNvPr id="14" name="Text 12"/>
          <p:cNvSpPr/>
          <p:nvPr/>
        </p:nvSpPr>
        <p:spPr>
          <a:xfrm>
            <a:off x="916186" y="5683210"/>
            <a:ext cx="12798028" cy="1073706"/>
          </a:xfrm>
          <a:prstGeom prst="rect">
            <a:avLst/>
          </a:prstGeom>
          <a:noFill/>
          <a:ln/>
        </p:spPr>
        <p:txBody>
          <a:bodyPr wrap="square" lIns="0" tIns="0" rIns="0" bIns="0" rtlCol="0" anchor="t"/>
          <a:lstStyle/>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 This code compares flight outcomes across genders, using percentages.</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pd.crosstab(</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df['Gender'],</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df['Flight Status'],</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normalize='index'</a:t>
            </a:r>
            <a:endParaRPr lang="en-US" sz="1400" dirty="0"/>
          </a:p>
          <a:p>
            <a:pPr marL="0" indent="0" algn="l">
              <a:lnSpc>
                <a:spcPts val="14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 * 100</a:t>
            </a:r>
            <a:endParaRPr lang="en-US" sz="1400" dirty="0"/>
          </a:p>
        </p:txBody>
      </p:sp>
      <p:pic>
        <p:nvPicPr>
          <p:cNvPr id="18" name="Picture 17">
            <a:extLst>
              <a:ext uri="{FF2B5EF4-FFF2-40B4-BE49-F238E27FC236}">
                <a16:creationId xmlns:a16="http://schemas.microsoft.com/office/drawing/2014/main" id="{14A302F5-84CB-C174-C00A-5FB2723C10D7}"/>
              </a:ext>
            </a:extLst>
          </p:cNvPr>
          <p:cNvPicPr>
            <a:picLocks noChangeAspect="1"/>
          </p:cNvPicPr>
          <p:nvPr/>
        </p:nvPicPr>
        <p:blipFill>
          <a:blip r:embed="rId3"/>
          <a:stretch>
            <a:fillRect/>
          </a:stretch>
        </p:blipFill>
        <p:spPr>
          <a:xfrm>
            <a:off x="9991439" y="1182563"/>
            <a:ext cx="3172111" cy="1527039"/>
          </a:xfrm>
          <a:prstGeom prst="rect">
            <a:avLst/>
          </a:prstGeom>
          <a:effectLst>
            <a:glow rad="228600">
              <a:schemeClr val="bg1">
                <a:lumMod val="50000"/>
                <a:lumOff val="50000"/>
                <a:alpha val="60000"/>
              </a:schemeClr>
            </a:glow>
          </a:effectLst>
        </p:spPr>
      </p:pic>
      <p:pic>
        <p:nvPicPr>
          <p:cNvPr id="20" name="Picture 19">
            <a:extLst>
              <a:ext uri="{FF2B5EF4-FFF2-40B4-BE49-F238E27FC236}">
                <a16:creationId xmlns:a16="http://schemas.microsoft.com/office/drawing/2014/main" id="{BD7BFC8A-3220-1275-5E78-79D330E46FEA}"/>
              </a:ext>
            </a:extLst>
          </p:cNvPr>
          <p:cNvPicPr>
            <a:picLocks noChangeAspect="1"/>
          </p:cNvPicPr>
          <p:nvPr/>
        </p:nvPicPr>
        <p:blipFill>
          <a:blip r:embed="rId4"/>
          <a:stretch>
            <a:fillRect/>
          </a:stretch>
        </p:blipFill>
        <p:spPr>
          <a:xfrm>
            <a:off x="10942351" y="3734991"/>
            <a:ext cx="1744949" cy="1179512"/>
          </a:xfrm>
          <a:prstGeom prst="rect">
            <a:avLst/>
          </a:prstGeom>
          <a:effectLst>
            <a:glow rad="228600">
              <a:schemeClr val="bg1">
                <a:lumMod val="50000"/>
                <a:lumOff val="50000"/>
                <a:alpha val="60000"/>
              </a:schemeClr>
            </a:glow>
          </a:effectLst>
        </p:spPr>
      </p:pic>
      <p:pic>
        <p:nvPicPr>
          <p:cNvPr id="22" name="Picture 21">
            <a:extLst>
              <a:ext uri="{FF2B5EF4-FFF2-40B4-BE49-F238E27FC236}">
                <a16:creationId xmlns:a16="http://schemas.microsoft.com/office/drawing/2014/main" id="{87E0CFF4-55C2-A0C9-AA3E-175FCC8357C9}"/>
              </a:ext>
            </a:extLst>
          </p:cNvPr>
          <p:cNvPicPr>
            <a:picLocks noChangeAspect="1"/>
          </p:cNvPicPr>
          <p:nvPr/>
        </p:nvPicPr>
        <p:blipFill>
          <a:blip r:embed="rId5"/>
          <a:stretch>
            <a:fillRect/>
          </a:stretch>
        </p:blipFill>
        <p:spPr>
          <a:xfrm>
            <a:off x="10471612" y="6308091"/>
            <a:ext cx="2686425" cy="1114581"/>
          </a:xfrm>
          <a:prstGeom prst="rect">
            <a:avLst/>
          </a:prstGeom>
          <a:effectLst>
            <a:glow rad="228600">
              <a:schemeClr val="bg1">
                <a:lumMod val="50000"/>
                <a:lumOff val="50000"/>
                <a:alpha val="60000"/>
              </a:schemeClr>
            </a:glow>
          </a:effectLst>
        </p:spPr>
      </p:pic>
      <p:sp>
        <p:nvSpPr>
          <p:cNvPr id="23" name="Rectangle: Rounded Corners 22">
            <a:extLst>
              <a:ext uri="{FF2B5EF4-FFF2-40B4-BE49-F238E27FC236}">
                <a16:creationId xmlns:a16="http://schemas.microsoft.com/office/drawing/2014/main" id="{CBB8DC83-3F65-84B8-16DD-638BF8091351}"/>
              </a:ext>
            </a:extLst>
          </p:cNvPr>
          <p:cNvSpPr/>
          <p:nvPr/>
        </p:nvSpPr>
        <p:spPr>
          <a:xfrm>
            <a:off x="7547443" y="1774013"/>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24" name="Rectangle: Rounded Corners 23">
            <a:extLst>
              <a:ext uri="{FF2B5EF4-FFF2-40B4-BE49-F238E27FC236}">
                <a16:creationId xmlns:a16="http://schemas.microsoft.com/office/drawing/2014/main" id="{5E6C2C8C-D94A-117E-7EB5-96E3A85873E4}"/>
              </a:ext>
            </a:extLst>
          </p:cNvPr>
          <p:cNvSpPr/>
          <p:nvPr/>
        </p:nvSpPr>
        <p:spPr>
          <a:xfrm>
            <a:off x="8533828" y="4208984"/>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25" name="Rectangle: Rounded Corners 24">
            <a:extLst>
              <a:ext uri="{FF2B5EF4-FFF2-40B4-BE49-F238E27FC236}">
                <a16:creationId xmlns:a16="http://schemas.microsoft.com/office/drawing/2014/main" id="{7A8A64B1-3839-6E15-D609-B0A50F6FA1A1}"/>
              </a:ext>
            </a:extLst>
          </p:cNvPr>
          <p:cNvSpPr/>
          <p:nvPr/>
        </p:nvSpPr>
        <p:spPr>
          <a:xfrm>
            <a:off x="8023517" y="6473868"/>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14"/>
          <p:cNvSpPr/>
          <p:nvPr/>
        </p:nvSpPr>
        <p:spPr>
          <a:xfrm>
            <a:off x="626388" y="218480"/>
            <a:ext cx="6292691" cy="410885"/>
          </a:xfrm>
          <a:prstGeom prst="rect">
            <a:avLst/>
          </a:prstGeom>
          <a:noFill/>
          <a:ln/>
        </p:spPr>
        <p:txBody>
          <a:bodyPr wrap="none" lIns="0" tIns="0" rIns="0" bIns="0" rtlCol="0" anchor="t"/>
          <a:lstStyle/>
          <a:p>
            <a:pPr marL="0" indent="0" algn="l">
              <a:lnSpc>
                <a:spcPts val="3200"/>
              </a:lnSpc>
              <a:buNone/>
            </a:pPr>
            <a:r>
              <a:rPr lang="en-US" sz="2550" b="1" dirty="0">
                <a:solidFill>
                  <a:srgbClr val="FFFFFF"/>
                </a:solidFill>
                <a:latin typeface="Montserrat Bold" pitchFamily="34" charset="0"/>
                <a:ea typeface="Montserrat Bold" pitchFamily="34" charset="-122"/>
                <a:cs typeface="Montserrat Bold" pitchFamily="34" charset="-120"/>
              </a:rPr>
              <a:t>11. Time-Based (Seasonality) Analysis</a:t>
            </a:r>
            <a:endParaRPr lang="en-US" sz="2550" dirty="0"/>
          </a:p>
        </p:txBody>
      </p:sp>
      <p:sp>
        <p:nvSpPr>
          <p:cNvPr id="3" name="Shape 1"/>
          <p:cNvSpPr/>
          <p:nvPr/>
        </p:nvSpPr>
        <p:spPr>
          <a:xfrm>
            <a:off x="626388" y="720327"/>
            <a:ext cx="13774579" cy="3236211"/>
          </a:xfrm>
          <a:prstGeom prst="roundRect">
            <a:avLst>
              <a:gd name="adj" fmla="val 1081"/>
            </a:avLst>
          </a:prstGeom>
          <a:solidFill>
            <a:srgbClr val="1E1F20"/>
          </a:solidFill>
          <a:ln/>
        </p:spPr>
        <p:txBody>
          <a:bodyPr/>
          <a:lstStyle/>
          <a:p>
            <a:endParaRPr lang="en-US"/>
          </a:p>
        </p:txBody>
      </p:sp>
      <p:sp>
        <p:nvSpPr>
          <p:cNvPr id="4" name="Text 2"/>
          <p:cNvSpPr/>
          <p:nvPr/>
        </p:nvSpPr>
        <p:spPr>
          <a:xfrm>
            <a:off x="706517" y="875719"/>
            <a:ext cx="13614321" cy="2754053"/>
          </a:xfrm>
          <a:prstGeom prst="rect">
            <a:avLst/>
          </a:prstGeom>
          <a:noFill/>
          <a:ln/>
        </p:spPr>
        <p:txBody>
          <a:bodyPr wrap="square" lIns="0" tIns="0" rIns="0" bIns="0" rtlCol="0" anchor="t"/>
          <a:lstStyle/>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 This code analyzes how flight performance changes month by month.</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df['month'] = df['Departure Date'].dt.month</a:t>
            </a:r>
            <a:endParaRPr lang="en-US" sz="1600" dirty="0"/>
          </a:p>
          <a:p>
            <a:pPr marL="0" indent="0" algn="l">
              <a:buNone/>
            </a:pP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monthly_status = pd.crosstab(</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df['month'],</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df['Flight Status'],</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normalize='index'</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 * 100</a:t>
            </a:r>
            <a:endParaRPr lang="en-US" sz="1600" dirty="0"/>
          </a:p>
          <a:p>
            <a:pPr marL="0" indent="0" algn="l">
              <a:buNone/>
            </a:pP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monthly_status</a:t>
            </a:r>
            <a:endParaRPr lang="en-US" sz="1600" dirty="0"/>
          </a:p>
        </p:txBody>
      </p:sp>
      <p:pic>
        <p:nvPicPr>
          <p:cNvPr id="5" name="Picture 4">
            <a:extLst>
              <a:ext uri="{FF2B5EF4-FFF2-40B4-BE49-F238E27FC236}">
                <a16:creationId xmlns:a16="http://schemas.microsoft.com/office/drawing/2014/main" id="{560935BC-6AD2-A5CB-A810-30D50BF659EB}"/>
              </a:ext>
            </a:extLst>
          </p:cNvPr>
          <p:cNvPicPr>
            <a:picLocks noChangeAspect="1"/>
          </p:cNvPicPr>
          <p:nvPr/>
        </p:nvPicPr>
        <p:blipFill>
          <a:blip r:embed="rId2"/>
          <a:stretch>
            <a:fillRect/>
          </a:stretch>
        </p:blipFill>
        <p:spPr>
          <a:xfrm>
            <a:off x="10961257" y="875719"/>
            <a:ext cx="2111978" cy="2925426"/>
          </a:xfrm>
          <a:prstGeom prst="rect">
            <a:avLst/>
          </a:prstGeom>
          <a:effectLst>
            <a:glow rad="228600">
              <a:schemeClr val="bg1">
                <a:lumMod val="50000"/>
                <a:lumOff val="50000"/>
                <a:alpha val="60000"/>
              </a:schemeClr>
            </a:glow>
          </a:effectLst>
        </p:spPr>
      </p:pic>
      <p:sp>
        <p:nvSpPr>
          <p:cNvPr id="6" name="Shape 3"/>
          <p:cNvSpPr/>
          <p:nvPr/>
        </p:nvSpPr>
        <p:spPr>
          <a:xfrm>
            <a:off x="638175" y="4047500"/>
            <a:ext cx="13766721" cy="17621"/>
          </a:xfrm>
          <a:prstGeom prst="rect">
            <a:avLst/>
          </a:prstGeom>
          <a:solidFill>
            <a:srgbClr val="E2E6E9">
              <a:alpha val="50000"/>
            </a:srgbClr>
          </a:solidFill>
          <a:ln/>
        </p:spPr>
        <p:txBody>
          <a:bodyPr/>
          <a:lstStyle/>
          <a:p>
            <a:endParaRPr lang="en-US"/>
          </a:p>
        </p:txBody>
      </p:sp>
      <p:sp>
        <p:nvSpPr>
          <p:cNvPr id="7" name="Text 4"/>
          <p:cNvSpPr/>
          <p:nvPr/>
        </p:nvSpPr>
        <p:spPr>
          <a:xfrm>
            <a:off x="638175" y="4351056"/>
            <a:ext cx="2716292" cy="227767"/>
          </a:xfrm>
          <a:prstGeom prst="rect">
            <a:avLst/>
          </a:prstGeom>
          <a:noFill/>
          <a:ln/>
        </p:spPr>
        <p:txBody>
          <a:bodyPr wrap="none" lIns="0" tIns="0" rIns="0" bIns="0" rtlCol="0" anchor="t"/>
          <a:lstStyle/>
          <a:p>
            <a:pPr marL="0" indent="0" algn="l">
              <a:lnSpc>
                <a:spcPts val="1750"/>
              </a:lnSpc>
              <a:buNone/>
            </a:pPr>
            <a:r>
              <a:rPr lang="en-US" sz="2550" b="1" dirty="0">
                <a:solidFill>
                  <a:srgbClr val="FFFFFF"/>
                </a:solidFill>
                <a:latin typeface="Montserrat Bold" pitchFamily="34" charset="0"/>
                <a:ea typeface="Montserrat Bold" pitchFamily="34" charset="-122"/>
                <a:cs typeface="Montserrat Bold" pitchFamily="34" charset="-120"/>
              </a:rPr>
              <a:t>12. Route-Level Risk Analysis</a:t>
            </a:r>
            <a:endParaRPr lang="en-US" sz="2550" dirty="0"/>
          </a:p>
        </p:txBody>
      </p:sp>
      <p:sp>
        <p:nvSpPr>
          <p:cNvPr id="8" name="Shape 6"/>
          <p:cNvSpPr/>
          <p:nvPr/>
        </p:nvSpPr>
        <p:spPr>
          <a:xfrm>
            <a:off x="630317" y="4677822"/>
            <a:ext cx="13774579" cy="3315675"/>
          </a:xfrm>
          <a:prstGeom prst="roundRect">
            <a:avLst>
              <a:gd name="adj" fmla="val 1680"/>
            </a:avLst>
          </a:prstGeom>
          <a:solidFill>
            <a:srgbClr val="1E1F20"/>
          </a:solidFill>
          <a:ln/>
        </p:spPr>
        <p:txBody>
          <a:bodyPr/>
          <a:lstStyle/>
          <a:p>
            <a:endParaRPr lang="en-US"/>
          </a:p>
        </p:txBody>
      </p:sp>
      <p:sp>
        <p:nvSpPr>
          <p:cNvPr id="9" name="Text 7"/>
          <p:cNvSpPr/>
          <p:nvPr/>
        </p:nvSpPr>
        <p:spPr>
          <a:xfrm>
            <a:off x="706516" y="4877347"/>
            <a:ext cx="13614321" cy="3072550"/>
          </a:xfrm>
          <a:prstGeom prst="rect">
            <a:avLst/>
          </a:prstGeom>
          <a:noFill/>
          <a:ln/>
        </p:spPr>
        <p:txBody>
          <a:bodyPr wrap="square" lIns="0" tIns="0" rIns="0" bIns="0" rtlCol="0" anchor="t"/>
          <a:lstStyle/>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 This code finds the riskiest flight routes based on delays and cancellations.</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route_risk = df.groupby(</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['Airport Name','Arrival Airport']</a:t>
            </a: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)[['delay_flag','cancel_flag']].mean() * 100</a:t>
            </a:r>
            <a:endParaRPr lang="en-US" sz="1600" dirty="0"/>
          </a:p>
          <a:p>
            <a:pPr marL="0" indent="0" algn="l">
              <a:buNone/>
            </a:pPr>
            <a:endParaRPr lang="en-US" sz="1600" dirty="0"/>
          </a:p>
          <a:p>
            <a:pPr marL="0" indent="0" algn="l">
              <a:buNone/>
            </a:pPr>
            <a:r>
              <a:rPr lang="en-US" sz="1600" dirty="0">
                <a:solidFill>
                  <a:srgbClr val="E2E6E9"/>
                </a:solidFill>
                <a:highlight>
                  <a:srgbClr val="1E1F20"/>
                </a:highlight>
                <a:latin typeface="Consolas" pitchFamily="34" charset="0"/>
                <a:ea typeface="Consolas" pitchFamily="34" charset="-122"/>
                <a:cs typeface="Consolas" pitchFamily="34" charset="-120"/>
              </a:rPr>
              <a:t>route_risk.sort_values(by='delay_flag', ascending=False).head(10)</a:t>
            </a:r>
            <a:endParaRPr lang="en-US" sz="1600" dirty="0"/>
          </a:p>
        </p:txBody>
      </p:sp>
      <p:pic>
        <p:nvPicPr>
          <p:cNvPr id="11" name="Picture 10">
            <a:extLst>
              <a:ext uri="{FF2B5EF4-FFF2-40B4-BE49-F238E27FC236}">
                <a16:creationId xmlns:a16="http://schemas.microsoft.com/office/drawing/2014/main" id="{340F91C2-F14A-4990-0ACA-ACB66E50CE05}"/>
              </a:ext>
            </a:extLst>
          </p:cNvPr>
          <p:cNvPicPr>
            <a:picLocks noChangeAspect="1"/>
          </p:cNvPicPr>
          <p:nvPr/>
        </p:nvPicPr>
        <p:blipFill>
          <a:blip r:embed="rId3"/>
          <a:stretch>
            <a:fillRect/>
          </a:stretch>
        </p:blipFill>
        <p:spPr>
          <a:xfrm>
            <a:off x="10438291" y="4900382"/>
            <a:ext cx="3736668" cy="2870553"/>
          </a:xfrm>
          <a:prstGeom prst="rect">
            <a:avLst/>
          </a:prstGeom>
          <a:effectLst>
            <a:glow rad="228600">
              <a:schemeClr val="bg1">
                <a:lumMod val="50000"/>
                <a:lumOff val="50000"/>
                <a:alpha val="60000"/>
              </a:schemeClr>
            </a:glow>
          </a:effectLst>
        </p:spPr>
      </p:pic>
      <p:sp>
        <p:nvSpPr>
          <p:cNvPr id="12" name="Rectangle: Rounded Corners 11">
            <a:extLst>
              <a:ext uri="{FF2B5EF4-FFF2-40B4-BE49-F238E27FC236}">
                <a16:creationId xmlns:a16="http://schemas.microsoft.com/office/drawing/2014/main" id="{B69853CC-54FE-75FF-102A-5D43F34D2883}"/>
              </a:ext>
            </a:extLst>
          </p:cNvPr>
          <p:cNvSpPr/>
          <p:nvPr/>
        </p:nvSpPr>
        <p:spPr>
          <a:xfrm>
            <a:off x="8132504" y="2077429"/>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
        <p:nvSpPr>
          <p:cNvPr id="13" name="Rectangle: Rounded Corners 12">
            <a:extLst>
              <a:ext uri="{FF2B5EF4-FFF2-40B4-BE49-F238E27FC236}">
                <a16:creationId xmlns:a16="http://schemas.microsoft.com/office/drawing/2014/main" id="{7CAF9206-5D71-C2BB-22E6-DB96247D1499}"/>
              </a:ext>
            </a:extLst>
          </p:cNvPr>
          <p:cNvSpPr/>
          <p:nvPr/>
        </p:nvSpPr>
        <p:spPr>
          <a:xfrm>
            <a:off x="8394992" y="6074655"/>
            <a:ext cx="1581150" cy="522006"/>
          </a:xfrm>
          <a:prstGeom prst="round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72699085"/>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179</TotalTime>
  <Words>2341</Words>
  <Application>Microsoft Office PowerPoint</Application>
  <PresentationFormat>Custom</PresentationFormat>
  <Paragraphs>319</Paragraphs>
  <Slides>17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Source Sans 3</vt:lpstr>
      <vt:lpstr>Wingdings</vt:lpstr>
      <vt:lpstr>Montserrat Bold</vt:lpstr>
      <vt:lpstr>Consolas</vt:lpstr>
      <vt:lpstr>Calibri Light</vt:lpstr>
      <vt:lpstr>Calibri</vt:lpstr>
      <vt:lpstr>Arial</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Supratim Maity</cp:lastModifiedBy>
  <cp:revision>3</cp:revision>
  <dcterms:created xsi:type="dcterms:W3CDTF">2026-01-26T07:14:36Z</dcterms:created>
  <dcterms:modified xsi:type="dcterms:W3CDTF">2026-01-26T18:24:42Z</dcterms:modified>
</cp:coreProperties>
</file>